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0" r:id="rId11"/>
    <p:sldMasterId id="2147483814" r:id="rId12"/>
    <p:sldMasterId id="2147483828" r:id="rId13"/>
    <p:sldMasterId id="2147483842" r:id="rId14"/>
    <p:sldMasterId id="2147483856" r:id="rId15"/>
    <p:sldMasterId id="2147483870" r:id="rId16"/>
    <p:sldMasterId id="2147483884" r:id="rId17"/>
    <p:sldMasterId id="2147483898" r:id="rId18"/>
  </p:sldMasterIdLst>
  <p:notesMasterIdLst>
    <p:notesMasterId r:id="rId36"/>
  </p:notesMasterIdLst>
  <p:handoutMasterIdLst>
    <p:handoutMasterId r:id="rId37"/>
  </p:handoutMasterIdLst>
  <p:sldIdLst>
    <p:sldId id="257" r:id="rId19"/>
    <p:sldId id="259" r:id="rId20"/>
    <p:sldId id="261" r:id="rId21"/>
    <p:sldId id="263" r:id="rId22"/>
    <p:sldId id="265" r:id="rId23"/>
    <p:sldId id="267" r:id="rId24"/>
    <p:sldId id="269" r:id="rId25"/>
    <p:sldId id="271" r:id="rId26"/>
    <p:sldId id="290" r:id="rId27"/>
    <p:sldId id="273" r:id="rId28"/>
    <p:sldId id="275" r:id="rId29"/>
    <p:sldId id="277" r:id="rId30"/>
    <p:sldId id="279" r:id="rId31"/>
    <p:sldId id="281" r:id="rId32"/>
    <p:sldId id="283" r:id="rId33"/>
    <p:sldId id="285" r:id="rId34"/>
    <p:sldId id="287" r:id="rId3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p:scale>
          <a:sx n="78" d="100"/>
          <a:sy n="78" d="100"/>
        </p:scale>
        <p:origin x="-8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1A8A24A-1D75-4B2E-B150-1B019B984C8E}" type="slidenum">
              <a:rPr lang="es-ES" smtClean="0"/>
              <a:t>‹Nº›</a:t>
            </a:fld>
            <a:endParaRPr lang="es-ES"/>
          </a:p>
        </p:txBody>
      </p:sp>
    </p:spTree>
    <p:extLst>
      <p:ext uri="{BB962C8B-B14F-4D97-AF65-F5344CB8AC3E}">
        <p14:creationId xmlns:p14="http://schemas.microsoft.com/office/powerpoint/2010/main" val="23674741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3C3EE0-D288-4462-AB20-4CF109750532}" type="slidenum">
              <a:rPr lang="es-ES" smtClean="0"/>
              <a:t>‹Nº›</a:t>
            </a:fld>
            <a:endParaRPr lang="es-ES"/>
          </a:p>
        </p:txBody>
      </p:sp>
    </p:spTree>
    <p:extLst>
      <p:ext uri="{BB962C8B-B14F-4D97-AF65-F5344CB8AC3E}">
        <p14:creationId xmlns:p14="http://schemas.microsoft.com/office/powerpoint/2010/main" val="35787976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lang="ja-JP" altLang="en-US" smtClean="0">
                <a:solidFill>
                  <a:prstClr val="black"/>
                </a:solidFill>
              </a:rPr>
              <a:pPr/>
              <a:t>1</a:t>
            </a:fld>
            <a:endParaRPr lang="ja-JP" altLang="en-US" dirty="0">
              <a:solidFill>
                <a:prstClr val="black"/>
              </a:solidFill>
            </a:endParaRPr>
          </a:p>
        </p:txBody>
      </p:sp>
      <p:sp>
        <p:nvSpPr>
          <p:cNvPr id="5" name="Marcador de fecha 4"/>
          <p:cNvSpPr>
            <a:spLocks noGrp="1"/>
          </p:cNvSpPr>
          <p:nvPr>
            <p:ph type="dt" idx="11"/>
          </p:nvPr>
        </p:nvSpPr>
        <p:spPr/>
        <p:txBody>
          <a:bodyPr/>
          <a:lstStyle/>
          <a:p>
            <a:endParaRPr lang="es-ES"/>
          </a:p>
        </p:txBody>
      </p:sp>
    </p:spTree>
    <p:extLst>
      <p:ext uri="{BB962C8B-B14F-4D97-AF65-F5344CB8AC3E}">
        <p14:creationId xmlns:p14="http://schemas.microsoft.com/office/powerpoint/2010/main" val="39162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43C3EE0-D288-4462-AB20-4CF109750532}" type="slidenum">
              <a:rPr lang="es-ES" smtClean="0"/>
              <a:t>3</a:t>
            </a:fld>
            <a:endParaRPr lang="es-ES"/>
          </a:p>
        </p:txBody>
      </p:sp>
      <p:sp>
        <p:nvSpPr>
          <p:cNvPr id="5" name="Marcador de fecha 4"/>
          <p:cNvSpPr>
            <a:spLocks noGrp="1"/>
          </p:cNvSpPr>
          <p:nvPr>
            <p:ph type="dt" idx="11"/>
          </p:nvPr>
        </p:nvSpPr>
        <p:spPr/>
        <p:txBody>
          <a:bodyPr/>
          <a:lstStyle/>
          <a:p>
            <a:endParaRPr lang="es-ES"/>
          </a:p>
        </p:txBody>
      </p:sp>
    </p:spTree>
    <p:extLst>
      <p:ext uri="{BB962C8B-B14F-4D97-AF65-F5344CB8AC3E}">
        <p14:creationId xmlns:p14="http://schemas.microsoft.com/office/powerpoint/2010/main" val="33206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328589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42794733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981381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9375953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6029466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401919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0262099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550429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1336546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158455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024463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31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8112986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2059404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318886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102343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1562643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928391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2256494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9034416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3127934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11086870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356625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4683565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449330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4806506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20870309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1624564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1226184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25935458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40942092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4221522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51990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92839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6224866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598647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2628944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18473157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4629030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9979885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8011083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23900454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1495939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2530353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22601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9784544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6741176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5002575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7326176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9614090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3372635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8011825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1151350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2092676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7074518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30325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39725276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3250726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540489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4572413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4723775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42819807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7258764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1749763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7480716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5434959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18529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4582736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978944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9635250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3239003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32218514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6840613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8020837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0806642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6761438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4327635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979021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7637861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0314652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8237461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3050923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2118254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9903150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5461897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2258163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30838894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42348251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92855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15075751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5397159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2657016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4448703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9028260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3423329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769587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9351311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19430731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7539672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933187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41950377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36923819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9840786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3467943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4771377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754164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1604759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31329858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1953749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4799345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64760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166532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1157181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1169783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26966213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13400016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14696557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5358375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3784826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3045869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1263003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6701930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414153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18693342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36393292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42263503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1141387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27649439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721052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56857433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5464470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18583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1035321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96308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3353601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4726112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7889281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26771525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4758910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537074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2873292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1670576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2112823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1826760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141944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3255142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49556182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3462706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9210726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9205117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663226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12879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21485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96476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420032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3974539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06359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391238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840410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1925052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2896872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3200020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2650859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134033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76199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73427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077003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9058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06188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788396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880495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014155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539005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2713855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828300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447429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2977139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692402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37583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2328224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983280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914195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4182556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369456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1815836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4039060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030515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2296280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570854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313836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552416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3328358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024322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771684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485473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4013865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1097798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3217026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200246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902677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30965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2881738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853301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307248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981184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3900728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4231062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108793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6418370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646014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111216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164354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1055633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2389307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730132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1544302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36380754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8981391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14474157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2777069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0210611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Blank(main)">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2958045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Blank(sub#1)">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09422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lank(bas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3720958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Blank(sub#2)">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p:txBody>
          <a:bodyPr/>
          <a:lstStyle>
            <a:lvl1pPr>
              <a:defRPr>
                <a:solidFill>
                  <a:schemeClr val="tx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7"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20514347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Blank(black)">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rgbClr val="FFFFFF"/>
                </a:solidFill>
                <a:latin typeface="Verdana" pitchFamily="34" charset="0"/>
                <a:ea typeface="Verdana" pitchFamily="34" charset="0"/>
                <a:cs typeface="Verdana" pitchFamily="34" charset="0"/>
              </a:defRPr>
            </a:lvl1pPr>
          </a:lstStyle>
          <a:p>
            <a:r>
              <a:rPr lang="en-US" altLang="ja-JP"/>
              <a:t>#E15101</a:t>
            </a:r>
            <a:endParaRPr lang="ja-JP" altLang="en-US" dirty="0"/>
          </a:p>
        </p:txBody>
      </p:sp>
      <p:sp>
        <p:nvSpPr>
          <p:cNvPr id="6" name="スライド番号プレースホルダー 5"/>
          <p:cNvSpPr>
            <a:spLocks noGrp="1"/>
          </p:cNvSpPr>
          <p:nvPr>
            <p:ph type="sldNum" sz="quarter" idx="4"/>
          </p:nvPr>
        </p:nvSpPr>
        <p:spPr bwMode="white">
          <a:xfrm>
            <a:off x="9153570" y="6592268"/>
            <a:ext cx="2844800" cy="257113"/>
          </a:xfrm>
          <a:prstGeom prst="rect">
            <a:avLst/>
          </a:prstGeom>
        </p:spPr>
        <p:txBody>
          <a:bodyPr vert="horz" lIns="0" tIns="0" rIns="0" bIns="0" rtlCol="0" anchor="ctr"/>
          <a:lstStyle>
            <a:lvl1pPr algn="r">
              <a:defRPr sz="1000" b="1">
                <a:solidFill>
                  <a:schemeClr val="bg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FFFFFF"/>
                </a:solidFill>
              </a:rPr>
              <a:pPr/>
              <a:t>‹Nº›</a:t>
            </a:fld>
            <a:endParaRPr kumimoji="1" lang="en-US" altLang="ja-JP">
              <a:solidFill>
                <a:srgbClr val="FFFFFF"/>
              </a:solidFill>
            </a:endParaRPr>
          </a:p>
        </p:txBody>
      </p:sp>
    </p:spTree>
    <p:extLst>
      <p:ext uri="{BB962C8B-B14F-4D97-AF65-F5344CB8AC3E}">
        <p14:creationId xmlns:p14="http://schemas.microsoft.com/office/powerpoint/2010/main" val="4891393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dirty="0">
                <a:solidFill>
                  <a:srgbClr val="4D4D4D"/>
                </a:solidFill>
              </a:rPr>
              <a:t>#E15101</a:t>
            </a:r>
            <a:endParaRPr lang="ja-JP" altLang="en-US" dirty="0">
              <a:solidFill>
                <a:srgbClr val="4D4D4D"/>
              </a:solidFill>
            </a:endParaRPr>
          </a:p>
        </p:txBody>
      </p:sp>
      <p:sp>
        <p:nvSpPr>
          <p:cNvPr id="7" name="タイトル 1"/>
          <p:cNvSpPr>
            <a:spLocks noGrp="1"/>
          </p:cNvSpPr>
          <p:nvPr>
            <p:ph type="ctrTitle"/>
          </p:nvPr>
        </p:nvSpPr>
        <p:spPr>
          <a:xfrm>
            <a:off x="1000369" y="1880828"/>
            <a:ext cx="10191262" cy="1008062"/>
          </a:xfrm>
        </p:spPr>
        <p:txBody>
          <a:bodyPr anchor="t" anchorCtr="0"/>
          <a:lstStyle>
            <a:lvl1pPr algn="ctr">
              <a:lnSpc>
                <a:spcPct val="120000"/>
              </a:lnSpc>
              <a:defRPr sz="3200" b="1">
                <a:solidFill>
                  <a:schemeClr val="tx1"/>
                </a:solidFill>
                <a:latin typeface="Verdana" pitchFamily="34" charset="0"/>
                <a:ea typeface="Verdana" pitchFamily="34" charset="0"/>
                <a:cs typeface="Verdana" pitchFamily="34" charset="0"/>
              </a:defRPr>
            </a:lvl1pPr>
          </a:lstStyle>
          <a:p>
            <a:endParaRPr kumimoji="1" lang="en-US" altLang="ja-JP" noProof="0" dirty="0"/>
          </a:p>
        </p:txBody>
      </p:sp>
      <p:sp>
        <p:nvSpPr>
          <p:cNvPr id="5" name="直角三角形 4"/>
          <p:cNvSpPr/>
          <p:nvPr userDrawn="1"/>
        </p:nvSpPr>
        <p:spPr bwMode="auto">
          <a:xfrm flipV="1">
            <a:off x="1" y="1"/>
            <a:ext cx="763954" cy="620713"/>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
        <p:nvSpPr>
          <p:cNvPr id="6" name="直角三角形 5"/>
          <p:cNvSpPr/>
          <p:nvPr userDrawn="1"/>
        </p:nvSpPr>
        <p:spPr bwMode="auto">
          <a:xfrm flipH="1">
            <a:off x="11502139" y="6297701"/>
            <a:ext cx="697047" cy="566351"/>
          </a:xfrm>
          <a:prstGeom prst="rtTriangle">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a:solidFill>
                <a:srgbClr val="4D4D4D"/>
              </a:solidFill>
              <a:cs typeface="Verdana" pitchFamily="34" charset="0"/>
            </a:endParaRPr>
          </a:p>
        </p:txBody>
      </p:sp>
    </p:spTree>
    <p:extLst>
      <p:ext uri="{BB962C8B-B14F-4D97-AF65-F5344CB8AC3E}">
        <p14:creationId xmlns:p14="http://schemas.microsoft.com/office/powerpoint/2010/main" val="851313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able of contens">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2328985" cy="6858000"/>
          </a:xfrm>
          <a:prstGeom prst="rect">
            <a:avLst/>
          </a:prstGeom>
          <a:solidFill>
            <a:schemeClr val="tx2"/>
          </a:solidFill>
          <a:ln>
            <a:noFill/>
          </a:ln>
          <a:effectLst/>
          <a:extLst/>
        </p:spPr>
        <p:txBody>
          <a:bodyPr lIns="0" tIns="0" rIns="0" bIns="0" anchor="ctr">
            <a:noAutofit/>
          </a:bodyPr>
          <a:lstStyle/>
          <a:p>
            <a:endParaRPr kumimoji="1" lang="en-US" altLang="ja-JP" sz="1800" dirty="0">
              <a:solidFill>
                <a:srgbClr val="4D4D4D"/>
              </a:solidFill>
              <a:cs typeface="Verdana" pitchFamily="34" charset="0"/>
            </a:endParaRPr>
          </a:p>
        </p:txBody>
      </p:sp>
      <p:sp>
        <p:nvSpPr>
          <p:cNvPr id="2" name="タイトル 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alpha val="20000"/>
            </a:schemeClr>
          </a:solidFill>
        </p:spPr>
        <p:txBody>
          <a:bodyPr lIns="0" tIns="36000" rIns="0" bIns="36000" anchor="ctr" anchorCtr="0"/>
          <a:lstStyle>
            <a:lvl1pPr algn="ctr">
              <a:lnSpc>
                <a:spcPct val="120000"/>
              </a:lnSpc>
              <a:defRPr sz="800">
                <a:solidFill>
                  <a:schemeClr val="bg1"/>
                </a:solidFill>
                <a:latin typeface="Verdana" pitchFamily="34" charset="0"/>
                <a:ea typeface="Verdana" pitchFamily="34" charset="0"/>
                <a:cs typeface="Verdana" pitchFamily="34" charset="0"/>
              </a:defRPr>
            </a:lvl1pPr>
          </a:lstStyle>
          <a:p>
            <a:r>
              <a:rPr lang="en-US" altLang="ja-JP">
                <a:solidFill>
                  <a:srgbClr val="FFFFFF"/>
                </a:solidFill>
              </a:rPr>
              <a:t>#E15101</a:t>
            </a:r>
            <a:endParaRPr lang="ja-JP" altLang="en-US" dirty="0">
              <a:solidFill>
                <a:srgbClr val="FFFFFF"/>
              </a:solidFill>
            </a:endParaRPr>
          </a:p>
        </p:txBody>
      </p:sp>
    </p:spTree>
    <p:extLst>
      <p:ext uri="{BB962C8B-B14F-4D97-AF65-F5344CB8AC3E}">
        <p14:creationId xmlns:p14="http://schemas.microsoft.com/office/powerpoint/2010/main" val="34225424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able of conten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a:p>
        </p:txBody>
      </p:sp>
    </p:spTree>
    <p:extLst>
      <p:ext uri="{BB962C8B-B14F-4D97-AF65-F5344CB8AC3E}">
        <p14:creationId xmlns:p14="http://schemas.microsoft.com/office/powerpoint/2010/main" val="10854114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able of contens#3">
    <p:spTree>
      <p:nvGrpSpPr>
        <p:cNvPr id="1" name=""/>
        <p:cNvGrpSpPr/>
        <p:nvPr/>
      </p:nvGrpSpPr>
      <p:grpSpPr>
        <a:xfrm>
          <a:off x="0" y="0"/>
          <a:ext cx="0" cy="0"/>
          <a:chOff x="0" y="0"/>
          <a:chExt cx="0" cy="0"/>
        </a:xfrm>
      </p:grpSpPr>
      <p:sp>
        <p:nvSpPr>
          <p:cNvPr id="7" name="角丸四角形 6"/>
          <p:cNvSpPr/>
          <p:nvPr userDrawn="1"/>
        </p:nvSpPr>
        <p:spPr bwMode="auto">
          <a:xfrm>
            <a:off x="0" y="0"/>
            <a:ext cx="12192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335360" y="3032956"/>
            <a:ext cx="11521280" cy="396044"/>
          </a:xfrm>
        </p:spPr>
        <p:txBody>
          <a:bodyPr/>
          <a:lstStyle>
            <a:lvl1pPr algn="ctr">
              <a:defRPr sz="3200">
                <a:solidFill>
                  <a:schemeClr val="tx2"/>
                </a:solidFill>
                <a:latin typeface="Verdana" pitchFamily="34" charset="0"/>
                <a:ea typeface="Verdana" pitchFamily="34" charset="0"/>
                <a:cs typeface="Verdana" pitchFamily="34" charset="0"/>
              </a:defRPr>
            </a:lvl1pPr>
          </a:lstStyle>
          <a:p>
            <a:endParaRPr kumimoji="1" lang="en-US" altLang="ja-JP" noProof="0" dirty="0"/>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2"/>
                </a:solidFill>
                <a:latin typeface="Verdana" pitchFamily="34" charset="0"/>
                <a:ea typeface="Verdana" pitchFamily="34" charset="0"/>
                <a:cs typeface="Verdana" pitchFamily="34" charset="0"/>
              </a:defRPr>
            </a:lvl1pPr>
          </a:lstStyle>
          <a:p>
            <a:r>
              <a:rPr lang="en-US" altLang="ja-JP">
                <a:solidFill>
                  <a:srgbClr val="0071BC"/>
                </a:solidFill>
              </a:rPr>
              <a:t>#E15101</a:t>
            </a:r>
            <a:endParaRPr lang="ja-JP" altLang="en-US" dirty="0">
              <a:solidFill>
                <a:srgbClr val="0071BC"/>
              </a:solidFill>
            </a:endParaRPr>
          </a:p>
        </p:txBody>
      </p:sp>
      <p:cxnSp>
        <p:nvCxnSpPr>
          <p:cNvPr id="4" name="直線コネクタ 3"/>
          <p:cNvCxnSpPr/>
          <p:nvPr userDrawn="1"/>
        </p:nvCxnSpPr>
        <p:spPr>
          <a:xfrm>
            <a:off x="0" y="3501008"/>
            <a:ext cx="1219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2"/>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0071BC"/>
                </a:solidFill>
              </a:rPr>
              <a:pPr/>
              <a:t>‹Nº›</a:t>
            </a:fld>
            <a:endParaRPr kumimoji="1" lang="en-US" altLang="ja-JP">
              <a:solidFill>
                <a:srgbClr val="0071BC"/>
              </a:solidFill>
            </a:endParaRPr>
          </a:p>
        </p:txBody>
      </p:sp>
    </p:spTree>
    <p:extLst>
      <p:ext uri="{BB962C8B-B14F-4D97-AF65-F5344CB8AC3E}">
        <p14:creationId xmlns:p14="http://schemas.microsoft.com/office/powerpoint/2010/main" val="2531438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chemeClr val="bg2"/>
          </a:solidFill>
          <a:ln>
            <a:noFill/>
          </a:ln>
        </p:spPr>
        <p:txBody>
          <a:bodyPr wrap="square" lIns="0" tIns="36000" rIns="0" bIns="36000" anchor="ctr" anchorCtr="0">
            <a:spAutoFit/>
          </a:bodyPr>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9" name="Line 5"/>
          <p:cNvSpPr>
            <a:spLocks noChangeShapeType="1"/>
          </p:cNvSpPr>
          <p:nvPr userDrawn="1"/>
        </p:nvSpPr>
        <p:spPr bwMode="gray">
          <a:xfrm>
            <a:off x="0" y="620713"/>
            <a:ext cx="12192000" cy="0"/>
          </a:xfrm>
          <a:prstGeom prst="line">
            <a:avLst/>
          </a:prstGeom>
          <a:noFill/>
          <a:ln w="222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kumimoji="1" lang="en-US" altLang="ja-JP" sz="1800" dirty="0">
              <a:solidFill>
                <a:srgbClr val="4D4D4D"/>
              </a:solidFill>
              <a:cs typeface="Verdana" pitchFamily="34" charset="0"/>
            </a:endParaRPr>
          </a:p>
        </p:txBody>
      </p:sp>
      <p:sp>
        <p:nvSpPr>
          <p:cNvPr id="10" name="Rectangle 10"/>
          <p:cNvSpPr>
            <a:spLocks noChangeArrowheads="1"/>
          </p:cNvSpPr>
          <p:nvPr userDrawn="1"/>
        </p:nvSpPr>
        <p:spPr bwMode="auto">
          <a:xfrm>
            <a:off x="0" y="639763"/>
            <a:ext cx="12192000" cy="36512"/>
          </a:xfrm>
          <a:prstGeom prst="rect">
            <a:avLst/>
          </a:prstGeom>
          <a:solidFill>
            <a:schemeClr val="bg2"/>
          </a:solidFill>
          <a:ln>
            <a:noFill/>
          </a:ln>
          <a:effectLst/>
          <a:extLst/>
        </p:spPr>
        <p:txBody>
          <a:bodyPr wrap="none" lIns="0" tIns="0" rIns="0" bIns="0" anchor="ctr">
            <a:noAutofit/>
          </a:bodyPr>
          <a:lstStyle/>
          <a:p>
            <a:endParaRPr kumimoji="1" lang="en-US" altLang="ja-JP" sz="1800" dirty="0">
              <a:solidFill>
                <a:srgbClr val="4D4D4D"/>
              </a:solidFill>
              <a:cs typeface="Verdana" pitchFamily="34" charset="0"/>
            </a:endParaRPr>
          </a:p>
        </p:txBody>
      </p:sp>
    </p:spTree>
    <p:extLst>
      <p:ext uri="{BB962C8B-B14F-4D97-AF65-F5344CB8AC3E}">
        <p14:creationId xmlns:p14="http://schemas.microsoft.com/office/powerpoint/2010/main" val="4273939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upplements">
    <p:spTree>
      <p:nvGrpSpPr>
        <p:cNvPr id="1" name=""/>
        <p:cNvGrpSpPr/>
        <p:nvPr/>
      </p:nvGrpSpPr>
      <p:grpSpPr>
        <a:xfrm>
          <a:off x="0" y="0"/>
          <a:ext cx="0" cy="0"/>
          <a:chOff x="0" y="0"/>
          <a:chExt cx="0" cy="0"/>
        </a:xfrm>
      </p:grpSpPr>
      <p:sp>
        <p:nvSpPr>
          <p:cNvPr id="8" name="角丸四角形 7"/>
          <p:cNvSpPr/>
          <p:nvPr userDrawn="1"/>
        </p:nvSpPr>
        <p:spPr bwMode="auto">
          <a:xfrm>
            <a:off x="0" y="1"/>
            <a:ext cx="12192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FFFFFF"/>
              </a:solidFill>
              <a:cs typeface="Verdana" pitchFamily="34" charset="0"/>
            </a:endParaRPr>
          </a:p>
        </p:txBody>
      </p:sp>
      <p:sp>
        <p:nvSpPr>
          <p:cNvPr id="4"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rgbClr val="4D4D4D"/>
                </a:solidFill>
                <a:latin typeface="Verdana" pitchFamily="34" charset="0"/>
                <a:ea typeface="Verdana" pitchFamily="34" charset="0"/>
                <a:cs typeface="Verdana" pitchFamily="34" charset="0"/>
              </a:defRPr>
            </a:lvl1pPr>
          </a:lstStyle>
          <a:p>
            <a:fld id="{FB3508C7-2FE0-4945-9CBD-863E05F850D2}" type="slidenum">
              <a:rPr kumimoji="1" lang="en-US" altLang="ja-JP" smtClean="0"/>
              <a:pPr/>
              <a:t>‹Nº›</a:t>
            </a:fld>
            <a:endParaRPr kumimoji="1" lang="en-US" altLang="ja-JP" dirty="0"/>
          </a:p>
        </p:txBody>
      </p:sp>
      <p:sp>
        <p:nvSpPr>
          <p:cNvPr id="12" name="タイトル 11"/>
          <p:cNvSpPr>
            <a:spLocks noGrp="1"/>
          </p:cNvSpPr>
          <p:nvPr>
            <p:ph type="title"/>
          </p:nvPr>
        </p:nvSpPr>
        <p:spPr bwMode="white"/>
        <p:txBody>
          <a:bodyPr/>
          <a:lstStyle>
            <a:lvl1pPr>
              <a:defRPr>
                <a:solidFill>
                  <a:schemeClr val="bg1"/>
                </a:solidFill>
                <a:latin typeface="Verdana" pitchFamily="34" charset="0"/>
                <a:ea typeface="Verdana" pitchFamily="34" charset="0"/>
                <a:cs typeface="Verdana" pitchFamily="34" charset="0"/>
              </a:defRPr>
            </a:lvl1pPr>
          </a:lstStyle>
          <a:p>
            <a:endParaRPr kumimoji="1" lang="en-US" altLang="ja-JP" noProof="0" dirty="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lang="en-US" altLang="ja-JP"/>
              <a:t>#E15101</a:t>
            </a:r>
            <a:endParaRPr lang="ja-JP" altLang="en-US" dirty="0"/>
          </a:p>
        </p:txBody>
      </p:sp>
    </p:spTree>
    <p:extLst>
      <p:ext uri="{BB962C8B-B14F-4D97-AF65-F5344CB8AC3E}">
        <p14:creationId xmlns:p14="http://schemas.microsoft.com/office/powerpoint/2010/main" val="37151650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upplements#2">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692696"/>
            <a:ext cx="11521280" cy="396044"/>
          </a:xfrm>
        </p:spPr>
        <p:txBody>
          <a:bodyPr/>
          <a:lstStyle>
            <a:lvl1pPr algn="ctr">
              <a:defRPr b="1">
                <a:solidFill>
                  <a:schemeClr val="tx2"/>
                </a:solidFill>
                <a:latin typeface="Verdana" pitchFamily="34" charset="0"/>
                <a:ea typeface="Verdana" pitchFamily="34" charset="0"/>
                <a:cs typeface="Verdana" pitchFamily="34" charset="0"/>
              </a:defRPr>
            </a:lvl1pPr>
          </a:lstStyle>
          <a:p>
            <a:endParaRPr kumimoji="1" lang="en-US" altLang="ja-JP" noProof="0"/>
          </a:p>
        </p:txBody>
      </p:sp>
      <p:sp>
        <p:nvSpPr>
          <p:cNvPr id="4" name="AutoShape 3"/>
          <p:cNvSpPr>
            <a:spLocks noChangeArrowheads="1"/>
          </p:cNvSpPr>
          <p:nvPr userDrawn="1"/>
        </p:nvSpPr>
        <p:spPr bwMode="auto">
          <a:xfrm>
            <a:off x="3038" y="0"/>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6" name="AutoShape 3"/>
          <p:cNvSpPr>
            <a:spLocks noChangeArrowheads="1"/>
          </p:cNvSpPr>
          <p:nvPr userDrawn="1"/>
        </p:nvSpPr>
        <p:spPr bwMode="auto">
          <a:xfrm rot="16200000">
            <a:off x="-3341268" y="3351412"/>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7" name="AutoShape 3"/>
          <p:cNvSpPr>
            <a:spLocks noChangeArrowheads="1"/>
          </p:cNvSpPr>
          <p:nvPr userDrawn="1"/>
        </p:nvSpPr>
        <p:spPr bwMode="auto">
          <a:xfrm>
            <a:off x="-2641" y="6729949"/>
            <a:ext cx="12188962" cy="14832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8" name="AutoShape 3"/>
          <p:cNvSpPr>
            <a:spLocks noChangeArrowheads="1"/>
          </p:cNvSpPr>
          <p:nvPr userDrawn="1"/>
        </p:nvSpPr>
        <p:spPr bwMode="auto">
          <a:xfrm rot="16200000">
            <a:off x="8665137" y="3347247"/>
            <a:ext cx="6865490" cy="188236"/>
          </a:xfrm>
          <a:prstGeom prst="roundRect">
            <a:avLst>
              <a:gd name="adj" fmla="val 0"/>
            </a:avLst>
          </a:prstGeom>
          <a:pattFill prst="pct50">
            <a:fgClr>
              <a:schemeClr val="tx2"/>
            </a:fgClr>
            <a:bgClr>
              <a:schemeClr val="bg1"/>
            </a:bgClr>
          </a:pattFill>
          <a:ln>
            <a:noFill/>
          </a:ln>
          <a:effectLst/>
          <a:extLst/>
        </p:spPr>
        <p:txBody>
          <a:bodyPr wrap="square" lIns="0" tIns="0" rIns="0" bIns="0">
            <a:noAutofit/>
          </a:bodyPr>
          <a:lstStyle/>
          <a:p>
            <a:pPr algn="just">
              <a:lnSpc>
                <a:spcPct val="140000"/>
              </a:lnSpc>
              <a:spcAft>
                <a:spcPts val="1200"/>
              </a:spcAft>
            </a:pPr>
            <a:endParaRPr kumimoji="1" lang="en-US" altLang="ja-JP" sz="2000" dirty="0">
              <a:solidFill>
                <a:srgbClr val="4D4D4D"/>
              </a:solidFill>
              <a:cs typeface="Verdana" pitchFamily="34" charset="0"/>
            </a:endParaRPr>
          </a:p>
        </p:txBody>
      </p:sp>
      <p:sp>
        <p:nvSpPr>
          <p:cNvPr id="9" name="正方形/長方形 8"/>
          <p:cNvSpPr/>
          <p:nvPr userDrawn="1"/>
        </p:nvSpPr>
        <p:spPr bwMode="auto">
          <a:xfrm>
            <a:off x="185596" y="148326"/>
            <a:ext cx="11818169" cy="6581624"/>
          </a:xfrm>
          <a:prstGeom prst="rect">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ea typeface="メイリオ" pitchFamily="50" charset="-128"/>
              <a:cs typeface="Verdana" pitchFamily="34" charset="0"/>
            </a:endParaRPr>
          </a:p>
        </p:txBody>
      </p:sp>
      <p:sp>
        <p:nvSpPr>
          <p:cNvPr id="5" name="フッター プレースホルダー 2"/>
          <p:cNvSpPr>
            <a:spLocks noGrp="1"/>
          </p:cNvSpPr>
          <p:nvPr>
            <p:ph type="ftr" sz="quarter" idx="3"/>
          </p:nvPr>
        </p:nvSpPr>
        <p:spPr>
          <a:xfrm>
            <a:off x="113797" y="6566024"/>
            <a:ext cx="778272" cy="220436"/>
          </a:xfrm>
          <a:prstGeom prst="rect">
            <a:avLst/>
          </a:prstGeom>
          <a:solidFill>
            <a:schemeClr val="bg2">
              <a:alpha val="80000"/>
            </a:schemeClr>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Tree>
    <p:extLst>
      <p:ext uri="{BB962C8B-B14F-4D97-AF65-F5344CB8AC3E}">
        <p14:creationId xmlns:p14="http://schemas.microsoft.com/office/powerpoint/2010/main" val="1922966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Notes">
    <p:spTree>
      <p:nvGrpSpPr>
        <p:cNvPr id="1" name=""/>
        <p:cNvGrpSpPr/>
        <p:nvPr/>
      </p:nvGrpSpPr>
      <p:grpSpPr>
        <a:xfrm>
          <a:off x="0" y="0"/>
          <a:ext cx="0" cy="0"/>
          <a:chOff x="0" y="0"/>
          <a:chExt cx="0" cy="0"/>
        </a:xfrm>
      </p:grpSpPr>
      <p:sp>
        <p:nvSpPr>
          <p:cNvPr id="4" name="角丸四角形 3"/>
          <p:cNvSpPr/>
          <p:nvPr userDrawn="1"/>
        </p:nvSpPr>
        <p:spPr bwMode="auto">
          <a:xfrm>
            <a:off x="0" y="0"/>
            <a:ext cx="12192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en-US" altLang="ja-JP" sz="1600" dirty="0">
              <a:solidFill>
                <a:srgbClr val="4D4D4D"/>
              </a:solidFill>
              <a:cs typeface="Verdana" pitchFamily="34" charset="0"/>
            </a:endParaRPr>
          </a:p>
        </p:txBody>
      </p:sp>
      <p:sp>
        <p:nvSpPr>
          <p:cNvPr id="5" name="フッター プレースホルダー 2"/>
          <p:cNvSpPr>
            <a:spLocks noGrp="1"/>
          </p:cNvSpPr>
          <p:nvPr>
            <p:ph type="ftr" sz="quarter" idx="3"/>
          </p:nvPr>
        </p:nvSpPr>
        <p:spPr bwMode="white">
          <a:xfrm>
            <a:off x="113797" y="6566024"/>
            <a:ext cx="778272" cy="220436"/>
          </a:xfrm>
          <a:prstGeom prst="rect">
            <a:avLst/>
          </a:prstGeom>
          <a:solidFill>
            <a:schemeClr val="bg1"/>
          </a:solidFill>
        </p:spPr>
        <p:txBody>
          <a:bodyPr lIns="0" tIns="36000" rIns="0" bIns="36000" anchor="ctr" anchorCtr="0"/>
          <a:lstStyle>
            <a:lvl1pPr algn="ctr">
              <a:lnSpc>
                <a:spcPct val="120000"/>
              </a:lnSpc>
              <a:defRPr sz="800">
                <a:solidFill>
                  <a:schemeClr val="tx1"/>
                </a:solidFill>
                <a:latin typeface="Verdana" pitchFamily="34" charset="0"/>
                <a:ea typeface="Verdana" pitchFamily="34" charset="0"/>
                <a:cs typeface="Verdana" pitchFamily="34" charset="0"/>
              </a:defRPr>
            </a:lvl1pPr>
          </a:lstStyle>
          <a:p>
            <a:r>
              <a:rPr lang="en-US" altLang="ja-JP">
                <a:solidFill>
                  <a:srgbClr val="4D4D4D"/>
                </a:solidFill>
              </a:rPr>
              <a:t>#E15101</a:t>
            </a:r>
            <a:endParaRPr lang="ja-JP" altLang="en-US" dirty="0">
              <a:solidFill>
                <a:srgbClr val="4D4D4D"/>
              </a:solidFill>
            </a:endParaRPr>
          </a:p>
        </p:txBody>
      </p:sp>
      <p:sp>
        <p:nvSpPr>
          <p:cNvPr id="6" name="スライド番号プレースホルダー 5"/>
          <p:cNvSpPr>
            <a:spLocks noGrp="1"/>
          </p:cNvSpPr>
          <p:nvPr>
            <p:ph type="sldNum" sz="quarter" idx="4"/>
          </p:nvPr>
        </p:nvSpPr>
        <p:spPr>
          <a:xfrm>
            <a:off x="9153570" y="6592268"/>
            <a:ext cx="2844800" cy="257113"/>
          </a:xfrm>
          <a:prstGeom prst="rect">
            <a:avLst/>
          </a:prstGeom>
        </p:spPr>
        <p:txBody>
          <a:bodyPr vert="horz" lIns="0" tIns="0" rIns="0" bIns="0" rtlCol="0" anchor="ctr"/>
          <a:lstStyle>
            <a:lvl1pPr algn="r">
              <a:defRPr sz="1000" b="1">
                <a:solidFill>
                  <a:schemeClr val="tx1"/>
                </a:solidFill>
                <a:latin typeface="Verdana" pitchFamily="34" charset="0"/>
                <a:ea typeface="Verdana" pitchFamily="34" charset="0"/>
                <a:cs typeface="Verdana" pitchFamily="34" charset="0"/>
              </a:defRPr>
            </a:lvl1pPr>
          </a:lstStyle>
          <a:p>
            <a:fld id="{FB3508C7-2FE0-4945-9CBD-863E05F850D2}" type="slidenum">
              <a:rPr kumimoji="1" lang="en-US" altLang="ja-JP" smtClean="0">
                <a:solidFill>
                  <a:srgbClr val="4D4D4D"/>
                </a:solidFill>
              </a:rPr>
              <a:pPr/>
              <a:t>‹Nº›</a:t>
            </a:fld>
            <a:endParaRPr kumimoji="1" lang="en-US" altLang="ja-JP">
              <a:solidFill>
                <a:srgbClr val="4D4D4D"/>
              </a:solidFill>
            </a:endParaRPr>
          </a:p>
        </p:txBody>
      </p:sp>
      <p:sp>
        <p:nvSpPr>
          <p:cNvPr id="8" name="AutoShape 3"/>
          <p:cNvSpPr>
            <a:spLocks noChangeArrowheads="1"/>
          </p:cNvSpPr>
          <p:nvPr userDrawn="1"/>
        </p:nvSpPr>
        <p:spPr bwMode="auto">
          <a:xfrm>
            <a:off x="1000370" y="620689"/>
            <a:ext cx="10191260" cy="5688036"/>
          </a:xfrm>
          <a:prstGeom prst="roundRect">
            <a:avLst>
              <a:gd name="adj" fmla="val 1568"/>
            </a:avLst>
          </a:prstGeom>
          <a:solidFill>
            <a:schemeClr val="bg1"/>
          </a:solidFill>
          <a:ln w="6350">
            <a:solidFill>
              <a:schemeClr val="tx1"/>
            </a:solidFill>
          </a:ln>
          <a:effectLst/>
          <a:extLst/>
        </p:spPr>
        <p:txBody>
          <a:bodyPr wrap="square" lIns="288000" tIns="540000" rIns="288000" bIns="180000" anchor="ctr" anchorCtr="0">
            <a:noAutofit/>
          </a:bodyPr>
          <a:lstStyle/>
          <a:p>
            <a:pPr algn="just">
              <a:lnSpc>
                <a:spcPct val="140000"/>
              </a:lnSpc>
              <a:spcAft>
                <a:spcPts val="1200"/>
              </a:spcAft>
              <a:buFont typeface="Wingdings" pitchFamily="2" charset="2"/>
              <a:buNone/>
            </a:pPr>
            <a:endParaRPr kumimoji="1" lang="en-US" altLang="ja-JP" sz="1600" dirty="0">
              <a:solidFill>
                <a:srgbClr val="4D4D4D"/>
              </a:solidFill>
              <a:cs typeface="Verdana" pitchFamily="34" charset="0"/>
            </a:endParaRPr>
          </a:p>
        </p:txBody>
      </p:sp>
      <p:sp>
        <p:nvSpPr>
          <p:cNvPr id="2" name="タイトル 1"/>
          <p:cNvSpPr>
            <a:spLocks noGrp="1"/>
          </p:cNvSpPr>
          <p:nvPr>
            <p:ph type="title"/>
          </p:nvPr>
        </p:nvSpPr>
        <p:spPr>
          <a:xfrm>
            <a:off x="1000369" y="908720"/>
            <a:ext cx="10191262" cy="396044"/>
          </a:xfrm>
        </p:spPr>
        <p:txBody>
          <a:bodyPr/>
          <a:lstStyle>
            <a:lvl1pPr algn="ctr">
              <a:defRPr b="1">
                <a:solidFill>
                  <a:schemeClr val="accent2"/>
                </a:solidFill>
                <a:latin typeface="Verdana" pitchFamily="34" charset="0"/>
                <a:ea typeface="Verdana" pitchFamily="34" charset="0"/>
                <a:cs typeface="Verdana" pitchFamily="34" charset="0"/>
              </a:defRPr>
            </a:lvl1pPr>
          </a:lstStyle>
          <a:p>
            <a:endParaRPr kumimoji="1" lang="en-US" altLang="ja-JP" noProof="0" dirty="0"/>
          </a:p>
        </p:txBody>
      </p:sp>
    </p:spTree>
    <p:extLst>
      <p:ext uri="{BB962C8B-B14F-4D97-AF65-F5344CB8AC3E}">
        <p14:creationId xmlns:p14="http://schemas.microsoft.com/office/powerpoint/2010/main" val="401235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79822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28549066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47001311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276551396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30890453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384557614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188186648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158458081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117815437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57659977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8393073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35990825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12331838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366879146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38460351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2041984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41685377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endParaRPr kumimoji="1" lang="en-US" altLang="ja-JP" noProof="0"/>
          </a:p>
        </p:txBody>
      </p:sp>
      <p:sp>
        <p:nvSpPr>
          <p:cNvPr id="6" name="フッター プレースホルダー 3"/>
          <p:cNvSpPr>
            <a:spLocks noGrp="1"/>
          </p:cNvSpPr>
          <p:nvPr>
            <p:ph type="ftr" sz="quarter" idx="3"/>
          </p:nvPr>
        </p:nvSpPr>
        <p:spPr>
          <a:xfrm>
            <a:off x="113797" y="6566024"/>
            <a:ext cx="778272" cy="220436"/>
          </a:xfrm>
          <a:prstGeom prst="rect">
            <a:avLst/>
          </a:prstGeom>
          <a:solidFill>
            <a:srgbClr val="EAEAEA"/>
          </a:solidFill>
          <a:ln>
            <a:noFill/>
          </a:ln>
        </p:spPr>
        <p:txBody>
          <a:bodyPr wrap="square" lIns="0" tIns="36000" rIns="0" bIns="36000" anchor="ctr" anchorCtr="0">
            <a:spAutoFit/>
          </a:bodyPr>
          <a:lstStyle>
            <a:lvl1pPr algn="ctr">
              <a:lnSpc>
                <a:spcPct val="120000"/>
              </a:lnSpc>
              <a:defRPr sz="800">
                <a:solidFill>
                  <a:srgbClr val="4D4D4D"/>
                </a:solidFill>
                <a:latin typeface="Verdana" pitchFamily="34" charset="0"/>
                <a:ea typeface="Verdana" pitchFamily="34" charset="0"/>
                <a:cs typeface="Verdana" pitchFamily="34" charset="0"/>
              </a:defRPr>
            </a:lvl1pPr>
          </a:lstStyle>
          <a:p>
            <a:r>
              <a:rPr kumimoji="1" lang="en-US" altLang="ja-JP"/>
              <a:t>#E15101</a:t>
            </a:r>
            <a:endParaRPr kumimoji="1" lang="ja-JP" altLang="en-US" dirty="0"/>
          </a:p>
        </p:txBody>
      </p:sp>
    </p:spTree>
    <p:extLst>
      <p:ext uri="{BB962C8B-B14F-4D97-AF65-F5344CB8AC3E}">
        <p14:creationId xmlns:p14="http://schemas.microsoft.com/office/powerpoint/2010/main" val="5291909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ftr="0" dt="0"/>
  <p:txStyles>
    <p:titleStyle>
      <a:lvl1pPr algn="l" defTabSz="914400" rtl="0" eaLnBrk="1" latinLnBrk="0" hangingPunct="1">
        <a:spcBef>
          <a:spcPct val="0"/>
        </a:spcBef>
        <a:buNone/>
        <a:defRPr kumimoji="1" sz="2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2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48.xml"/><Relationship Id="rId5"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74.xml"/><Relationship Id="rId5" Type="http://schemas.openxmlformats.org/officeDocument/2006/relationships/image" Target="../media/image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0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4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5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3.xml"/><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1474" y="1268761"/>
            <a:ext cx="9469052" cy="2462213"/>
          </a:xfrm>
        </p:spPr>
        <p:txBody>
          <a:bodyPr wrap="square">
            <a:spAutoFit/>
          </a:bodyPr>
          <a:lstStyle/>
          <a:p>
            <a:pPr>
              <a:lnSpc>
                <a:spcPct val="100000"/>
              </a:lnSpc>
            </a:pPr>
            <a:r>
              <a:rPr lang="es-NI" altLang="ja-JP" sz="4000" dirty="0">
                <a:solidFill>
                  <a:srgbClr val="4D4D4D"/>
                </a:solidFill>
              </a:rPr>
              <a:t>Proyecto </a:t>
            </a:r>
            <a:r>
              <a:rPr lang="es-NI" altLang="ja-JP" sz="4000" dirty="0" smtClean="0">
                <a:solidFill>
                  <a:srgbClr val="4D4D4D"/>
                </a:solidFill>
              </a:rPr>
              <a:t/>
            </a:r>
            <a:br>
              <a:rPr lang="es-NI" altLang="ja-JP" sz="4000" dirty="0" smtClean="0">
                <a:solidFill>
                  <a:srgbClr val="4D4D4D"/>
                </a:solidFill>
              </a:rPr>
            </a:br>
            <a:r>
              <a:rPr lang="es-NI" altLang="ja-JP" sz="4000" dirty="0" smtClean="0">
                <a:solidFill>
                  <a:srgbClr val="4D4D4D"/>
                </a:solidFill>
              </a:rPr>
              <a:t>“</a:t>
            </a:r>
            <a:r>
              <a:rPr lang="es-NI" altLang="ja-JP" sz="4000" dirty="0" smtClean="0">
                <a:solidFill>
                  <a:srgbClr val="4D4D4D"/>
                </a:solidFill>
              </a:rPr>
              <a:t>Plan </a:t>
            </a:r>
            <a:r>
              <a:rPr lang="es-NI" altLang="ja-JP" sz="4000" dirty="0">
                <a:solidFill>
                  <a:srgbClr val="4D4D4D"/>
                </a:solidFill>
              </a:rPr>
              <a:t>Maestro para el Desarrollo Urbano </a:t>
            </a:r>
            <a:r>
              <a:rPr lang="es-NI" altLang="ja-JP" sz="4000" dirty="0" smtClean="0">
                <a:solidFill>
                  <a:srgbClr val="4D4D4D"/>
                </a:solidFill>
              </a:rPr>
              <a:t>del </a:t>
            </a:r>
            <a:r>
              <a:rPr lang="es-NI" altLang="ja-JP" sz="4000" dirty="0">
                <a:solidFill>
                  <a:srgbClr val="4D4D4D"/>
                </a:solidFill>
              </a:rPr>
              <a:t>Municipio de </a:t>
            </a:r>
            <a:r>
              <a:rPr lang="es-NI" altLang="ja-JP" sz="4000" dirty="0" smtClean="0">
                <a:solidFill>
                  <a:srgbClr val="4D4D4D"/>
                </a:solidFill>
              </a:rPr>
              <a:t>Managua</a:t>
            </a:r>
            <a:r>
              <a:rPr lang="es-NI" altLang="ja-JP" sz="4000" dirty="0">
                <a:solidFill>
                  <a:srgbClr val="4D4D4D"/>
                </a:solidFill>
              </a:rPr>
              <a:t>-</a:t>
            </a:r>
            <a:r>
              <a:rPr lang="es-NI" altLang="ja-JP" sz="4000" dirty="0" smtClean="0">
                <a:solidFill>
                  <a:srgbClr val="4D4D4D"/>
                </a:solidFill>
              </a:rPr>
              <a:t> PDUM”</a:t>
            </a:r>
            <a:endParaRPr lang="es-NI" altLang="ja-JP" sz="2400" b="0" dirty="0"/>
          </a:p>
        </p:txBody>
      </p:sp>
      <p:pic>
        <p:nvPicPr>
          <p:cNvPr id="5" name="図 8"/>
          <p:cNvPicPr>
            <a:picLocks noChangeAspect="1"/>
          </p:cNvPicPr>
          <p:nvPr/>
        </p:nvPicPr>
        <p:blipFill>
          <a:blip r:embed="rId3"/>
          <a:stretch>
            <a:fillRect/>
          </a:stretch>
        </p:blipFill>
        <p:spPr>
          <a:xfrm>
            <a:off x="81280" y="4677367"/>
            <a:ext cx="1588458" cy="1912106"/>
          </a:xfrm>
          <a:prstGeom prst="rect">
            <a:avLst/>
          </a:prstGeom>
        </p:spPr>
      </p:pic>
      <p:pic>
        <p:nvPicPr>
          <p:cNvPr id="6" name="図 9"/>
          <p:cNvPicPr>
            <a:picLocks noChangeAspect="1"/>
          </p:cNvPicPr>
          <p:nvPr/>
        </p:nvPicPr>
        <p:blipFill>
          <a:blip r:embed="rId4"/>
          <a:stretch>
            <a:fillRect/>
          </a:stretch>
        </p:blipFill>
        <p:spPr>
          <a:xfrm>
            <a:off x="9569629" y="4874734"/>
            <a:ext cx="1905266" cy="1714739"/>
          </a:xfrm>
          <a:prstGeom prst="rect">
            <a:avLst/>
          </a:prstGeom>
        </p:spPr>
      </p:pic>
    </p:spTree>
    <p:extLst>
      <p:ext uri="{BB962C8B-B14F-4D97-AF65-F5344CB8AC3E}">
        <p14:creationId xmlns:p14="http://schemas.microsoft.com/office/powerpoint/2010/main" val="97290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10</a:t>
            </a:fld>
            <a:endParaRPr lang="en-US" altLang="ja-JP" dirty="0"/>
          </a:p>
        </p:txBody>
      </p:sp>
      <p:graphicFrame>
        <p:nvGraphicFramePr>
          <p:cNvPr id="5" name="表 4"/>
          <p:cNvGraphicFramePr>
            <a:graphicFrameLocks noGrp="1"/>
          </p:cNvGraphicFramePr>
          <p:nvPr>
            <p:extLst/>
          </p:nvPr>
        </p:nvGraphicFramePr>
        <p:xfrm>
          <a:off x="1619214" y="3429000"/>
          <a:ext cx="8953572" cy="3291840"/>
        </p:xfrm>
        <a:graphic>
          <a:graphicData uri="http://schemas.openxmlformats.org/drawingml/2006/table">
            <a:tbl>
              <a:tblPr firstRow="1" bandRow="1">
                <a:tableStyleId>{16D9F66E-5EB9-4882-86FB-DCBF35E3C3E4}</a:tableStyleId>
              </a:tblPr>
              <a:tblGrid>
                <a:gridCol w="123642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096344">
                  <a:extLst>
                    <a:ext uri="{9D8B030D-6E8A-4147-A177-3AD203B41FA5}">
                      <a16:colId xmlns:a16="http://schemas.microsoft.com/office/drawing/2014/main" xmlns="" val="20002"/>
                    </a:ext>
                  </a:extLst>
                </a:gridCol>
                <a:gridCol w="3612690">
                  <a:extLst>
                    <a:ext uri="{9D8B030D-6E8A-4147-A177-3AD203B41FA5}">
                      <a16:colId xmlns:a16="http://schemas.microsoft.com/office/drawing/2014/main" xmlns="" val="20003"/>
                    </a:ext>
                  </a:extLst>
                </a:gridCol>
              </a:tblGrid>
              <a:tr h="207892">
                <a:tc>
                  <a:txBody>
                    <a:bodyPr/>
                    <a:lstStyle/>
                    <a:p>
                      <a:pPr marL="0" indent="0" algn="ctr">
                        <a:lnSpc>
                          <a:spcPct val="100000"/>
                        </a:lnSpc>
                        <a:spcAft>
                          <a:spcPts val="0"/>
                        </a:spcAft>
                        <a:buFontTx/>
                        <a:buNone/>
                      </a:pPr>
                      <a:r>
                        <a:rPr lang="es-NI" altLang="ja-JP" sz="1600" b="0" kern="100" noProof="0" dirty="0">
                          <a:solidFill>
                            <a:srgbClr val="4D4D4D"/>
                          </a:solidFill>
                          <a:effectLst/>
                          <a:latin typeface="+mn-lt"/>
                          <a:ea typeface="HGS創英角ﾎﾟｯﾌﾟ体" panose="040B0A00000000000000" pitchFamily="50" charset="-128"/>
                          <a:cs typeface="Times New Roman"/>
                        </a:rPr>
                        <a:t>Nombre</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buFontTx/>
                        <a:buNone/>
                      </a:pPr>
                      <a:r>
                        <a:rPr lang="es-NI" altLang="ja-JP" sz="1600" b="0" kern="100" noProof="0" dirty="0">
                          <a:solidFill>
                            <a:srgbClr val="4D4D4D"/>
                          </a:solidFill>
                          <a:effectLst/>
                          <a:latin typeface="+mn-lt"/>
                          <a:ea typeface="HGS創英角ﾎﾟｯﾌﾟ体" panose="040B0A00000000000000" pitchFamily="50" charset="-128"/>
                          <a:cs typeface="Times New Roman"/>
                        </a:rPr>
                        <a:t>No. de</a:t>
                      </a:r>
                      <a:r>
                        <a:rPr lang="es-NI" altLang="ja-JP" sz="1600" b="0" kern="100" baseline="0" noProof="0" dirty="0">
                          <a:solidFill>
                            <a:srgbClr val="4D4D4D"/>
                          </a:solidFill>
                          <a:effectLst/>
                          <a:latin typeface="+mn-lt"/>
                          <a:ea typeface="HGS創英角ﾎﾟｯﾌﾟ体" panose="040B0A00000000000000" pitchFamily="50" charset="-128"/>
                          <a:cs typeface="Times New Roman"/>
                        </a:rPr>
                        <a:t> Reuniones</a:t>
                      </a:r>
                      <a:r>
                        <a:rPr lang="es-NI" altLang="ja-JP" sz="1600" b="0" kern="100" noProof="0" dirty="0">
                          <a:solidFill>
                            <a:srgbClr val="4D4D4D"/>
                          </a:solidFill>
                          <a:effectLst/>
                          <a:latin typeface="+mn-lt"/>
                          <a:ea typeface="HGS創英角ﾎﾟｯﾌﾟ体" panose="040B0A00000000000000" pitchFamily="50" charset="-128"/>
                          <a:cs typeface="Times New Roman"/>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buFontTx/>
                        <a:buNone/>
                      </a:pPr>
                      <a:r>
                        <a:rPr lang="es-NI" altLang="ja-JP" sz="1600" b="0" kern="100" noProof="0" dirty="0">
                          <a:solidFill>
                            <a:srgbClr val="4D4D4D"/>
                          </a:solidFill>
                          <a:effectLst/>
                          <a:latin typeface="+mn-lt"/>
                          <a:ea typeface="HGS創英角ﾎﾟｯﾌﾟ体" panose="040B0A00000000000000" pitchFamily="50" charset="-128"/>
                          <a:cs typeface="Times New Roman"/>
                        </a:rPr>
                        <a:t>Temas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buFontTx/>
                        <a:buNone/>
                      </a:pPr>
                      <a:r>
                        <a:rPr lang="es-NI" altLang="ja-JP" sz="1600" b="0" kern="100" noProof="0" dirty="0">
                          <a:solidFill>
                            <a:srgbClr val="4D4D4D"/>
                          </a:solidFill>
                          <a:effectLst/>
                          <a:latin typeface="+mn-lt"/>
                          <a:ea typeface="HGS創英角ﾎﾟｯﾌﾟ体" panose="040B0A00000000000000" pitchFamily="50" charset="-128"/>
                          <a:cs typeface="Times New Roman"/>
                        </a:rPr>
                        <a:t>Interesados Esperados</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64423">
                <a:tc>
                  <a:txBody>
                    <a:bodyPr/>
                    <a:lstStyle/>
                    <a:p>
                      <a:pPr marL="0" indent="0" algn="l">
                        <a:lnSpc>
                          <a:spcPct val="100000"/>
                        </a:lnSpc>
                        <a:spcAft>
                          <a:spcPts val="0"/>
                        </a:spcAft>
                        <a:buFontTx/>
                        <a:buNone/>
                      </a:pPr>
                      <a:r>
                        <a:rPr lang="es-NI" altLang="ja-JP" sz="1400" b="0" kern="100" noProof="0" dirty="0">
                          <a:solidFill>
                            <a:srgbClr val="4D4D4D"/>
                          </a:solidFill>
                          <a:effectLst/>
                          <a:latin typeface="+mn-lt"/>
                          <a:ea typeface="HGS創英角ﾎﾟｯﾌﾟ体" panose="040B0A00000000000000" pitchFamily="50" charset="-128"/>
                          <a:cs typeface="Times New Roman"/>
                        </a:rPr>
                        <a:t>Reunión de Interesados</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40" marR="0" indent="-116840" algn="l" defTabSz="914400" rtl="0" eaLnBrk="1" fontAlgn="auto" latinLnBrk="0" hangingPunct="1">
                        <a:lnSpc>
                          <a:spcPct val="100000"/>
                        </a:lnSpc>
                        <a:spcBef>
                          <a:spcPts val="0"/>
                        </a:spcBef>
                        <a:spcAft>
                          <a:spcPts val="0"/>
                        </a:spcAft>
                        <a:buClrTx/>
                        <a:buSzTx/>
                        <a:buFontTx/>
                        <a:buNone/>
                        <a:tabLst/>
                        <a:defRPr/>
                      </a:pPr>
                      <a:r>
                        <a:rPr lang="es-NI" altLang="ja-JP" sz="1400" b="0" kern="100" noProof="0" dirty="0">
                          <a:solidFill>
                            <a:srgbClr val="4D4D4D"/>
                          </a:solidFill>
                          <a:effectLst/>
                          <a:latin typeface="+mn-lt"/>
                          <a:ea typeface="HGS創英角ﾎﾟｯﾌﾟ体" panose="040B0A00000000000000" pitchFamily="50" charset="-128"/>
                          <a:cs typeface="Times New Roman"/>
                        </a:rPr>
                        <a:t>3 Veces</a:t>
                      </a:r>
                    </a:p>
                    <a:p>
                      <a:pPr marL="116840" indent="-116840" algn="l">
                        <a:lnSpc>
                          <a:spcPct val="100000"/>
                        </a:lnSpc>
                        <a:spcAft>
                          <a:spcPts val="0"/>
                        </a:spcAft>
                      </a:pPr>
                      <a:endParaRPr lang="es-NI" altLang="ja-JP" sz="1400" b="0" kern="100" noProof="0" dirty="0">
                        <a:solidFill>
                          <a:srgbClr val="4D4D4D"/>
                        </a:solidFill>
                        <a:effectLst/>
                        <a:latin typeface="+mn-lt"/>
                        <a:ea typeface="HGS創英角ﾎﾟｯﾌﾟ体" panose="040B0A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l">
                        <a:lnSpc>
                          <a:spcPct val="100000"/>
                        </a:lnSpc>
                        <a:spcAft>
                          <a:spcPts val="0"/>
                        </a:spcAft>
                        <a:buFontTx/>
                        <a:buChar char="-"/>
                      </a:pPr>
                      <a:r>
                        <a:rPr lang="es-NI" altLang="ja-JP" sz="1400" b="0" kern="100" noProof="0" dirty="0">
                          <a:solidFill>
                            <a:srgbClr val="4D4D4D"/>
                          </a:solidFill>
                          <a:effectLst/>
                          <a:latin typeface="+mn-lt"/>
                          <a:ea typeface="HGS創英角ﾎﾟｯﾌﾟ体" panose="040B0A00000000000000" pitchFamily="50" charset="-128"/>
                          <a:cs typeface="Times New Roman"/>
                        </a:rPr>
                        <a:t>Explicar esquema del Proyecto</a:t>
                      </a:r>
                      <a:endParaRPr lang="es-NI" altLang="ja-JP" sz="1400" b="0" kern="100" baseline="0" noProof="0" dirty="0">
                        <a:solidFill>
                          <a:srgbClr val="4D4D4D"/>
                        </a:solidFill>
                        <a:effectLst/>
                        <a:latin typeface="+mn-lt"/>
                        <a:ea typeface="HGS創英角ﾎﾟｯﾌﾟ体" panose="040B0A00000000000000" pitchFamily="50" charset="-128"/>
                        <a:cs typeface="Times New Roman"/>
                      </a:endParaRPr>
                    </a:p>
                    <a:p>
                      <a:pPr marL="171450" indent="-171450" algn="l">
                        <a:lnSpc>
                          <a:spcPct val="100000"/>
                        </a:lnSpc>
                        <a:spcAft>
                          <a:spcPts val="0"/>
                        </a:spcAft>
                        <a:buFontTx/>
                        <a:buChar char="-"/>
                      </a:pPr>
                      <a:r>
                        <a:rPr lang="es-NI" altLang="ja-JP" sz="1400" b="0" kern="100" noProof="0" dirty="0">
                          <a:solidFill>
                            <a:srgbClr val="4D4D4D"/>
                          </a:solidFill>
                          <a:effectLst/>
                          <a:latin typeface="+mn-lt"/>
                          <a:ea typeface="HGS創英角ﾎﾟｯﾌﾟ体" panose="040B0A00000000000000" pitchFamily="50" charset="-128"/>
                          <a:cs typeface="Times New Roman"/>
                        </a:rPr>
                        <a:t>Explicar Visión</a:t>
                      </a:r>
                      <a:r>
                        <a:rPr lang="es-NI" altLang="ja-JP" sz="1400" b="0" kern="100" baseline="0" noProof="0" dirty="0">
                          <a:solidFill>
                            <a:srgbClr val="4D4D4D"/>
                          </a:solidFill>
                          <a:effectLst/>
                          <a:latin typeface="+mn-lt"/>
                          <a:ea typeface="HGS創英角ﾎﾟｯﾌﾟ体" panose="040B0A00000000000000" pitchFamily="50" charset="-128"/>
                          <a:cs typeface="Times New Roman"/>
                        </a:rPr>
                        <a:t> de Desarrollo Urbano y propuesta de alternativa, oír opiniones </a:t>
                      </a:r>
                      <a:endParaRPr lang="es-NI" altLang="ja-JP" sz="1400" b="0" kern="100" noProof="0" dirty="0">
                        <a:solidFill>
                          <a:srgbClr val="4D4D4D"/>
                        </a:solidFill>
                        <a:effectLst/>
                        <a:latin typeface="+mn-lt"/>
                        <a:ea typeface="HGS創英角ﾎﾟｯﾌﾟ体" panose="040B0A00000000000000" pitchFamily="50" charset="-128"/>
                        <a:cs typeface="Times New Roman"/>
                      </a:endParaRPr>
                    </a:p>
                    <a:p>
                      <a:pPr marL="171450" indent="-171450" algn="l">
                        <a:lnSpc>
                          <a:spcPct val="100000"/>
                        </a:lnSpc>
                        <a:spcAft>
                          <a:spcPts val="0"/>
                        </a:spcAft>
                        <a:buFontTx/>
                        <a:buChar char="-"/>
                      </a:pPr>
                      <a:r>
                        <a:rPr lang="es-NI" altLang="ja-JP" sz="1400" b="0" kern="100" noProof="0" dirty="0">
                          <a:solidFill>
                            <a:srgbClr val="4D4D4D"/>
                          </a:solidFill>
                          <a:effectLst/>
                          <a:latin typeface="+mn-lt"/>
                          <a:ea typeface="HGS創英角ﾎﾟｯﾌﾟ体" panose="040B0A00000000000000" pitchFamily="50" charset="-128"/>
                          <a:cs typeface="Times New Roman"/>
                        </a:rPr>
                        <a:t>Consenso</a:t>
                      </a:r>
                      <a:r>
                        <a:rPr lang="es-NI" altLang="ja-JP" sz="1400" b="0" kern="100" baseline="0" noProof="0" dirty="0">
                          <a:solidFill>
                            <a:srgbClr val="4D4D4D"/>
                          </a:solidFill>
                          <a:effectLst/>
                          <a:latin typeface="+mn-lt"/>
                          <a:ea typeface="HGS創英角ﾎﾟｯﾌﾟ体" panose="040B0A00000000000000" pitchFamily="50" charset="-128"/>
                          <a:cs typeface="Times New Roman"/>
                        </a:rPr>
                        <a:t> del </a:t>
                      </a:r>
                      <a:r>
                        <a:rPr lang="es-NI" altLang="ja-JP" sz="1400" b="0" kern="100" noProof="0" dirty="0">
                          <a:solidFill>
                            <a:srgbClr val="4D4D4D"/>
                          </a:solidFill>
                          <a:effectLst/>
                          <a:latin typeface="+mn-lt"/>
                          <a:ea typeface="HGS創英角ﾎﾟｯﾌﾟ体" panose="040B0A00000000000000" pitchFamily="50" charset="-128"/>
                          <a:cs typeface="Times New Roman"/>
                        </a:rPr>
                        <a:t>MP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spcAft>
                          <a:spcPts val="0"/>
                        </a:spcAft>
                      </a:pPr>
                      <a:r>
                        <a:rPr lang="es-NI" altLang="ja-JP" sz="1400" b="0" kern="100" noProof="0" dirty="0">
                          <a:solidFill>
                            <a:srgbClr val="4D4D4D"/>
                          </a:solidFill>
                          <a:effectLst/>
                          <a:latin typeface="+mn-lt"/>
                          <a:ea typeface="HGS創英角ﾎﾟｯﾌﾟ体" panose="040B0A00000000000000" pitchFamily="50" charset="-128"/>
                          <a:cs typeface="Times New Roman"/>
                        </a:rPr>
                        <a:t>Representantes Relevantes de direcciones</a:t>
                      </a:r>
                      <a:r>
                        <a:rPr lang="es-NI" altLang="ja-JP" sz="1400" b="0" kern="100" baseline="0" noProof="0" dirty="0">
                          <a:solidFill>
                            <a:srgbClr val="4D4D4D"/>
                          </a:solidFill>
                          <a:effectLst/>
                          <a:latin typeface="+mn-lt"/>
                          <a:ea typeface="HGS創英角ﾎﾟｯﾌﾟ体" panose="040B0A00000000000000" pitchFamily="50" charset="-128"/>
                          <a:cs typeface="Times New Roman"/>
                        </a:rPr>
                        <a:t> relevantes de ALMA, personal de distrito, instituciones de investigaciones, universidades, ONG, C/P, MARENA, etc.</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6348">
                <a:tc>
                  <a:txBody>
                    <a:bodyPr/>
                    <a:lstStyle/>
                    <a:p>
                      <a:pPr marL="0" indent="0" algn="l">
                        <a:lnSpc>
                          <a:spcPct val="100000"/>
                        </a:lnSpc>
                        <a:spcAft>
                          <a:spcPts val="0"/>
                        </a:spcAft>
                        <a:buFontTx/>
                        <a:buNone/>
                      </a:pPr>
                      <a:r>
                        <a:rPr lang="es-NI" altLang="ja-JP" sz="1400" b="0" kern="100" noProof="0" dirty="0">
                          <a:solidFill>
                            <a:srgbClr val="4D4D4D"/>
                          </a:solidFill>
                          <a:effectLst/>
                          <a:latin typeface="+mn-lt"/>
                          <a:ea typeface="HGS創英角ﾎﾟｯﾌﾟ体" panose="040B0A00000000000000" pitchFamily="50" charset="-128"/>
                          <a:cs typeface="Times New Roman"/>
                        </a:rPr>
                        <a:t>Reunión del grupo Focal</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40" indent="-116840" algn="l">
                        <a:lnSpc>
                          <a:spcPct val="100000"/>
                        </a:lnSpc>
                        <a:spcAft>
                          <a:spcPts val="0"/>
                        </a:spcAft>
                      </a:pPr>
                      <a:r>
                        <a:rPr lang="en-US" altLang="ja-JP" sz="1400" b="0" kern="100" dirty="0">
                          <a:solidFill>
                            <a:srgbClr val="4D4D4D"/>
                          </a:solidFill>
                          <a:effectLst/>
                          <a:latin typeface="+mn-lt"/>
                          <a:ea typeface="HGS創英角ﾎﾟｯﾌﾟ体" panose="040B0A00000000000000" pitchFamily="50" charset="-128"/>
                          <a:cs typeface="Times New Roman"/>
                        </a:rPr>
                        <a:t>3 </a:t>
                      </a:r>
                      <a:r>
                        <a:rPr lang="es-NI" altLang="ja-JP" sz="1400" b="0" kern="100" noProof="0" dirty="0">
                          <a:solidFill>
                            <a:srgbClr val="4D4D4D"/>
                          </a:solidFill>
                          <a:effectLst/>
                          <a:latin typeface="+mn-lt"/>
                          <a:ea typeface="HGS創英角ﾎﾟｯﾌﾟ体" panose="040B0A00000000000000" pitchFamily="50" charset="-128"/>
                          <a:cs typeface="Times New Roman"/>
                        </a:rPr>
                        <a:t>Veces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nSpc>
                          <a:spcPct val="100000"/>
                        </a:lnSpc>
                      </a:pPr>
                      <a:r>
                        <a:rPr kumimoji="1" lang="es-NI" altLang="ja-JP" sz="1400" noProof="0" dirty="0">
                          <a:solidFill>
                            <a:srgbClr val="4D4D4D"/>
                          </a:solidFill>
                        </a:rPr>
                        <a:t>Asociaciones Económicas tales como CCSN en</a:t>
                      </a:r>
                      <a:r>
                        <a:rPr kumimoji="1" lang="es-NI" altLang="ja-JP" sz="1400" baseline="0" noProof="0" dirty="0">
                          <a:solidFill>
                            <a:srgbClr val="4D4D4D"/>
                          </a:solidFill>
                        </a:rPr>
                        <a:t> Ma</a:t>
                      </a:r>
                      <a:r>
                        <a:rPr kumimoji="1" lang="es-NI" altLang="ja-JP" sz="1400" noProof="0" dirty="0">
                          <a:solidFill>
                            <a:srgbClr val="4D4D4D"/>
                          </a:solidFill>
                        </a:rPr>
                        <a:t>nagua</a:t>
                      </a:r>
                      <a:r>
                        <a:rPr kumimoji="1" lang="es-NI" altLang="ja-JP" sz="1400" baseline="0" noProof="0" dirty="0">
                          <a:solidFill>
                            <a:srgbClr val="4D4D4D"/>
                          </a:solidFill>
                        </a:rPr>
                        <a:t>, </a:t>
                      </a:r>
                      <a:r>
                        <a:rPr kumimoji="1" lang="es-NI" altLang="ja-JP" sz="1400" noProof="0" dirty="0">
                          <a:solidFill>
                            <a:srgbClr val="4D4D4D"/>
                          </a:solidFill>
                        </a:rPr>
                        <a:t>Industrias’ asociaciones, Asociaciones turísticas, Organizaciones</a:t>
                      </a:r>
                      <a:r>
                        <a:rPr kumimoji="1" lang="es-NI" altLang="ja-JP" sz="1400" baseline="0" noProof="0" dirty="0">
                          <a:solidFill>
                            <a:srgbClr val="4D4D4D"/>
                          </a:solidFill>
                        </a:rPr>
                        <a:t> de transporte</a:t>
                      </a:r>
                      <a:r>
                        <a:rPr kumimoji="1" lang="es-NI" altLang="ja-JP" sz="1400" noProof="0" dirty="0">
                          <a:solidFill>
                            <a:srgbClr val="4D4D4D"/>
                          </a:solidFill>
                        </a:rPr>
                        <a:t>, etc.</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33372">
                <a:tc>
                  <a:txBody>
                    <a:bodyPr/>
                    <a:lstStyle/>
                    <a:p>
                      <a:pPr marL="116840" marR="0" indent="-116840" algn="l" defTabSz="914400" rtl="0" eaLnBrk="1" fontAlgn="auto" latinLnBrk="0" hangingPunct="1">
                        <a:lnSpc>
                          <a:spcPct val="100000"/>
                        </a:lnSpc>
                        <a:spcBef>
                          <a:spcPts val="0"/>
                        </a:spcBef>
                        <a:spcAft>
                          <a:spcPts val="0"/>
                        </a:spcAft>
                        <a:buClrTx/>
                        <a:buSzTx/>
                        <a:buFontTx/>
                        <a:buNone/>
                        <a:tabLst/>
                        <a:defRPr/>
                      </a:pPr>
                      <a:r>
                        <a:rPr lang="es-NI" altLang="ja-JP" sz="1400" b="0" kern="100" noProof="0" dirty="0">
                          <a:solidFill>
                            <a:srgbClr val="4D4D4D"/>
                          </a:solidFill>
                          <a:effectLst/>
                          <a:latin typeface="+mn-lt"/>
                          <a:ea typeface="HGS創英角ﾎﾟｯﾌﾟ体" panose="040B0A00000000000000" pitchFamily="50" charset="-128"/>
                          <a:cs typeface="Times New Roman"/>
                        </a:rPr>
                        <a:t>Talleres</a:t>
                      </a:r>
                    </a:p>
                    <a:p>
                      <a:pPr marL="116840" indent="-116840" algn="l">
                        <a:lnSpc>
                          <a:spcPct val="100000"/>
                        </a:lnSpc>
                        <a:spcAft>
                          <a:spcPts val="0"/>
                        </a:spcAft>
                      </a:pPr>
                      <a:endParaRPr lang="ja-JP" sz="1400" b="0" kern="100" dirty="0">
                        <a:solidFill>
                          <a:srgbClr val="4D4D4D"/>
                        </a:solidFill>
                        <a:effectLst/>
                        <a:latin typeface="+mn-lt"/>
                        <a:ea typeface="HGS創英角ﾎﾟｯﾌﾟ体" panose="040B0A00000000000000" pitchFamily="50" charset="-128"/>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40" marR="0" indent="-116840" algn="l" defTabSz="914400" rtl="0" eaLnBrk="1" fontAlgn="auto" latinLnBrk="0" hangingPunct="1">
                        <a:lnSpc>
                          <a:spcPct val="100000"/>
                        </a:lnSpc>
                        <a:spcBef>
                          <a:spcPts val="0"/>
                        </a:spcBef>
                        <a:spcAft>
                          <a:spcPts val="0"/>
                        </a:spcAft>
                        <a:buClrTx/>
                        <a:buSzTx/>
                        <a:buFontTx/>
                        <a:buNone/>
                        <a:tabLst/>
                        <a:defRPr/>
                      </a:pPr>
                      <a:r>
                        <a:rPr lang="es-NI" altLang="ja-JP" sz="1400" b="0" kern="100" noProof="0" dirty="0">
                          <a:solidFill>
                            <a:srgbClr val="4D4D4D"/>
                          </a:solidFill>
                          <a:effectLst/>
                          <a:latin typeface="+mn-lt"/>
                          <a:ea typeface="HGS創英角ﾎﾟｯﾌﾟ体" panose="040B0A00000000000000" pitchFamily="50" charset="-128"/>
                          <a:cs typeface="Times New Roman"/>
                        </a:rPr>
                        <a:t>1 vez</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40" marR="0" indent="-116840" algn="l" defTabSz="914400" rtl="0" eaLnBrk="1" fontAlgn="auto" latinLnBrk="0" hangingPunct="1">
                        <a:lnSpc>
                          <a:spcPct val="100000"/>
                        </a:lnSpc>
                        <a:spcBef>
                          <a:spcPts val="0"/>
                        </a:spcBef>
                        <a:spcAft>
                          <a:spcPts val="0"/>
                        </a:spcAft>
                        <a:buClrTx/>
                        <a:buSzTx/>
                        <a:buFontTx/>
                        <a:buNone/>
                        <a:tabLst/>
                        <a:defRPr/>
                      </a:pPr>
                      <a:r>
                        <a:rPr lang="en-US" altLang="ja-JP" sz="1400" b="0" kern="100" dirty="0">
                          <a:solidFill>
                            <a:srgbClr val="4D4D4D"/>
                          </a:solidFill>
                          <a:effectLst/>
                          <a:latin typeface="+mn-lt"/>
                          <a:ea typeface="HGS創英角ﾎﾟｯﾌﾟ体" panose="040B0A00000000000000" pitchFamily="50" charset="-128"/>
                          <a:cs typeface="Times New Roman"/>
                        </a:rPr>
                        <a:t>- </a:t>
                      </a:r>
                      <a:r>
                        <a:rPr lang="es-NI" altLang="ja-JP" sz="1400" b="0" kern="100" noProof="0" dirty="0">
                          <a:solidFill>
                            <a:srgbClr val="4D4D4D"/>
                          </a:solidFill>
                          <a:effectLst/>
                          <a:latin typeface="+mn-lt"/>
                          <a:ea typeface="HGS創英角ﾎﾟｯﾌﾟ体" panose="040B0A00000000000000" pitchFamily="50" charset="-128"/>
                          <a:cs typeface="Times New Roman"/>
                        </a:rPr>
                        <a:t>Explicar Plan Maestro de Desarrollo Urbano</a:t>
                      </a:r>
                    </a:p>
                    <a:p>
                      <a:pPr marL="116840" indent="-116840" algn="l">
                        <a:lnSpc>
                          <a:spcPct val="100000"/>
                        </a:lnSpc>
                        <a:spcAft>
                          <a:spcPts val="0"/>
                        </a:spcAft>
                      </a:pPr>
                      <a:endParaRPr lang="ja-JP" sz="1400" b="0" kern="100" dirty="0">
                        <a:solidFill>
                          <a:srgbClr val="4D4D4D"/>
                        </a:solidFill>
                        <a:effectLst/>
                        <a:latin typeface="+mn-lt"/>
                        <a:ea typeface="HGS創英角ﾎﾟｯﾌﾟ体" panose="040B0A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spcAft>
                          <a:spcPts val="0"/>
                        </a:spcAft>
                      </a:pPr>
                      <a:r>
                        <a:rPr lang="es-NI" altLang="ja-JP" sz="1400" b="0" kern="100" noProof="0" dirty="0">
                          <a:solidFill>
                            <a:srgbClr val="4D4D4D"/>
                          </a:solidFill>
                          <a:effectLst/>
                          <a:latin typeface="+mn-lt"/>
                          <a:ea typeface="HGS創英角ﾎﾟｯﾌﾟ体" panose="040B0A00000000000000" pitchFamily="50" charset="-128"/>
                          <a:cs typeface="Times New Roman"/>
                        </a:rPr>
                        <a:t>Abierto</a:t>
                      </a:r>
                      <a:r>
                        <a:rPr lang="es-NI" altLang="ja-JP" sz="1400" b="0" kern="100" baseline="0" noProof="0" dirty="0">
                          <a:solidFill>
                            <a:srgbClr val="4D4D4D"/>
                          </a:solidFill>
                          <a:effectLst/>
                          <a:latin typeface="+mn-lt"/>
                          <a:ea typeface="HGS創英角ﾎﾟｯﾌﾟ体" panose="040B0A00000000000000" pitchFamily="50" charset="-128"/>
                          <a:cs typeface="Times New Roman"/>
                        </a:rPr>
                        <a:t> al publico en general.</a:t>
                      </a:r>
                      <a:endParaRPr lang="es-NI" altLang="ja-JP" sz="1400" b="0" kern="100" noProof="0" dirty="0">
                        <a:solidFill>
                          <a:srgbClr val="4D4D4D"/>
                        </a:solidFill>
                        <a:effectLst/>
                        <a:latin typeface="+mn-lt"/>
                        <a:ea typeface="HGS創英角ﾎﾟｯﾌﾟ体" panose="040B0A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0" name="テキスト ボックス 9"/>
          <p:cNvSpPr txBox="1"/>
          <p:nvPr/>
        </p:nvSpPr>
        <p:spPr>
          <a:xfrm>
            <a:off x="1619214" y="2228334"/>
            <a:ext cx="9157306" cy="400110"/>
          </a:xfrm>
          <a:prstGeom prst="rect">
            <a:avLst/>
          </a:prstGeom>
          <a:noFill/>
        </p:spPr>
        <p:txBody>
          <a:bodyPr wrap="square" rtlCol="0">
            <a:spAutoFit/>
          </a:bodyPr>
          <a:lstStyle/>
          <a:p>
            <a:r>
              <a:rPr kumimoji="1" lang="es-NI" altLang="ja-JP" sz="2000" dirty="0">
                <a:solidFill>
                  <a:srgbClr val="4D4D4D"/>
                </a:solidFill>
              </a:rPr>
              <a:t>2. Introducir un método participativo efectivo de interesados</a:t>
            </a:r>
          </a:p>
        </p:txBody>
      </p:sp>
      <p:sp>
        <p:nvSpPr>
          <p:cNvPr id="12" name="テキスト ボックス 11"/>
          <p:cNvSpPr txBox="1"/>
          <p:nvPr/>
        </p:nvSpPr>
        <p:spPr>
          <a:xfrm>
            <a:off x="1734369" y="1577420"/>
            <a:ext cx="9157306" cy="646331"/>
          </a:xfrm>
          <a:prstGeom prst="rect">
            <a:avLst/>
          </a:prstGeom>
          <a:noFill/>
        </p:spPr>
        <p:txBody>
          <a:bodyPr wrap="square" rtlCol="0">
            <a:spAutoFit/>
          </a:bodyPr>
          <a:lstStyle/>
          <a:p>
            <a:pPr marL="285750" indent="-285750">
              <a:buFontTx/>
              <a:buChar char="-"/>
            </a:pPr>
            <a:r>
              <a:rPr kumimoji="1" lang="es-NI" altLang="ja-JP" dirty="0">
                <a:solidFill>
                  <a:srgbClr val="4D4D4D"/>
                </a:solidFill>
              </a:rPr>
              <a:t>Identificar funciones urbanas necesarias requeridas para la ciudad de MGA </a:t>
            </a:r>
          </a:p>
          <a:p>
            <a:pPr marL="285750" indent="-285750">
              <a:buFontTx/>
              <a:buChar char="-"/>
            </a:pPr>
            <a:r>
              <a:rPr kumimoji="1" lang="es-NI" altLang="ja-JP" dirty="0">
                <a:solidFill>
                  <a:srgbClr val="4D4D4D"/>
                </a:solidFill>
              </a:rPr>
              <a:t>Considerar medidas necesarias para llevar a cabo dichas funciones</a:t>
            </a:r>
          </a:p>
        </p:txBody>
      </p:sp>
      <p:sp>
        <p:nvSpPr>
          <p:cNvPr id="14" name="テキスト ボックス 13"/>
          <p:cNvSpPr txBox="1"/>
          <p:nvPr/>
        </p:nvSpPr>
        <p:spPr>
          <a:xfrm>
            <a:off x="1415481" y="2563571"/>
            <a:ext cx="9633519" cy="830997"/>
          </a:xfrm>
          <a:prstGeom prst="rect">
            <a:avLst/>
          </a:prstGeom>
          <a:noFill/>
        </p:spPr>
        <p:txBody>
          <a:bodyPr wrap="square" rtlCol="0">
            <a:spAutoFit/>
          </a:bodyPr>
          <a:lstStyle/>
          <a:p>
            <a:pPr marL="285750" indent="-285750">
              <a:buFontTx/>
              <a:buChar char="-"/>
            </a:pPr>
            <a:r>
              <a:rPr kumimoji="1" lang="es-NI" altLang="ja-JP" sz="1600" dirty="0">
                <a:solidFill>
                  <a:srgbClr val="4D4D4D"/>
                </a:solidFill>
              </a:rPr>
              <a:t>Involucrar a los interesados en la formulación de los planes de uso de suelo y de transporte urbano</a:t>
            </a:r>
          </a:p>
          <a:p>
            <a:pPr marL="285750" indent="-285750">
              <a:buFontTx/>
              <a:buChar char="-"/>
            </a:pPr>
            <a:r>
              <a:rPr kumimoji="1" lang="es-NI" altLang="ja-JP" sz="1600" dirty="0">
                <a:solidFill>
                  <a:srgbClr val="4D4D4D"/>
                </a:solidFill>
              </a:rPr>
              <a:t>Necesitas un proceso para la formación de un consenso que involucre diversos</a:t>
            </a:r>
            <a:r>
              <a:rPr kumimoji="1" lang="en-US" altLang="ja-JP" sz="1600" dirty="0">
                <a:solidFill>
                  <a:srgbClr val="4D4D4D"/>
                </a:solidFill>
              </a:rPr>
              <a:t> </a:t>
            </a:r>
            <a:r>
              <a:rPr kumimoji="1" lang="es-NI" altLang="ja-JP" sz="1600" dirty="0">
                <a:solidFill>
                  <a:srgbClr val="4D4D4D"/>
                </a:solidFill>
              </a:rPr>
              <a:t>actores</a:t>
            </a:r>
          </a:p>
        </p:txBody>
      </p:sp>
      <p:sp>
        <p:nvSpPr>
          <p:cNvPr id="16" name="テキスト ボックス 15"/>
          <p:cNvSpPr txBox="1"/>
          <p:nvPr/>
        </p:nvSpPr>
        <p:spPr>
          <a:xfrm>
            <a:off x="1619214" y="1177309"/>
            <a:ext cx="9157306" cy="400110"/>
          </a:xfrm>
          <a:prstGeom prst="rect">
            <a:avLst/>
          </a:prstGeom>
          <a:noFill/>
        </p:spPr>
        <p:txBody>
          <a:bodyPr wrap="square" rtlCol="0">
            <a:spAutoFit/>
          </a:bodyPr>
          <a:lstStyle/>
          <a:p>
            <a:r>
              <a:rPr kumimoji="1" lang="es-NI" altLang="ja-JP" sz="2000" dirty="0">
                <a:solidFill>
                  <a:srgbClr val="4D4D4D"/>
                </a:solidFill>
              </a:rPr>
              <a:t>1. Indicar una Clara Visión</a:t>
            </a:r>
          </a:p>
        </p:txBody>
      </p:sp>
      <p:sp>
        <p:nvSpPr>
          <p:cNvPr id="20" name="タイトル 3"/>
          <p:cNvSpPr>
            <a:spLocks noGrp="1"/>
          </p:cNvSpPr>
          <p:nvPr>
            <p:ph type="title"/>
          </p:nvPr>
        </p:nvSpPr>
        <p:spPr>
          <a:xfrm>
            <a:off x="1415480" y="152636"/>
            <a:ext cx="9361040" cy="396044"/>
          </a:xfrm>
        </p:spPr>
        <p:txBody>
          <a:bodyPr/>
          <a:lstStyle/>
          <a:p>
            <a:r>
              <a:rPr kumimoji="1" lang="es-NI" altLang="ja-JP" dirty="0"/>
              <a:t>3</a:t>
            </a:r>
            <a:r>
              <a:rPr lang="es-NI" altLang="ja-JP" dirty="0"/>
              <a:t>. Enfoque Básico del Proyecto</a:t>
            </a:r>
            <a:endParaRPr kumimoji="1" lang="es-NI" altLang="ja-JP" dirty="0"/>
          </a:p>
        </p:txBody>
      </p:sp>
      <p:sp>
        <p:nvSpPr>
          <p:cNvPr id="21" name="テキスト ボックス 20"/>
          <p:cNvSpPr txBox="1"/>
          <p:nvPr/>
        </p:nvSpPr>
        <p:spPr>
          <a:xfrm>
            <a:off x="1407262" y="657467"/>
            <a:ext cx="9479837" cy="523220"/>
          </a:xfrm>
          <a:prstGeom prst="rect">
            <a:avLst/>
          </a:prstGeom>
          <a:noFill/>
        </p:spPr>
        <p:txBody>
          <a:bodyPr wrap="square" rtlCol="0">
            <a:spAutoFit/>
          </a:bodyPr>
          <a:lstStyle/>
          <a:p>
            <a:pPr algn="just">
              <a:lnSpc>
                <a:spcPct val="140000"/>
              </a:lnSpc>
              <a:spcBef>
                <a:spcPts val="1800"/>
              </a:spcBef>
              <a:spcAft>
                <a:spcPts val="600"/>
              </a:spcAft>
            </a:pPr>
            <a:r>
              <a:rPr kumimoji="1" lang="es-NI" altLang="ja-JP" sz="2000" dirty="0">
                <a:solidFill>
                  <a:srgbClr val="0071BC"/>
                </a:solidFill>
                <a:cs typeface="Verdana" pitchFamily="34" charset="0"/>
              </a:rPr>
              <a:t>Enfoque 2: Planificación Urbana Viable</a:t>
            </a:r>
          </a:p>
        </p:txBody>
      </p:sp>
      <p:pic>
        <p:nvPicPr>
          <p:cNvPr id="2" name="Imagen 1"/>
          <p:cNvPicPr>
            <a:picLocks noChangeAspect="1"/>
          </p:cNvPicPr>
          <p:nvPr/>
        </p:nvPicPr>
        <p:blipFill>
          <a:blip r:embed="rId2"/>
          <a:stretch>
            <a:fillRect/>
          </a:stretch>
        </p:blipFill>
        <p:spPr>
          <a:xfrm>
            <a:off x="10785080" y="657637"/>
            <a:ext cx="627942" cy="749873"/>
          </a:xfrm>
          <a:prstGeom prst="rect">
            <a:avLst/>
          </a:prstGeom>
        </p:spPr>
      </p:pic>
      <p:pic>
        <p:nvPicPr>
          <p:cNvPr id="4" name="Imagen 3"/>
          <p:cNvPicPr>
            <a:picLocks noChangeAspect="1"/>
          </p:cNvPicPr>
          <p:nvPr/>
        </p:nvPicPr>
        <p:blipFill>
          <a:blip r:embed="rId3"/>
          <a:stretch>
            <a:fillRect/>
          </a:stretch>
        </p:blipFill>
        <p:spPr>
          <a:xfrm>
            <a:off x="11413022" y="749084"/>
            <a:ext cx="634039" cy="566977"/>
          </a:xfrm>
          <a:prstGeom prst="rect">
            <a:avLst/>
          </a:prstGeom>
        </p:spPr>
      </p:pic>
    </p:spTree>
    <p:extLst>
      <p:ext uri="{BB962C8B-B14F-4D97-AF65-F5344CB8AC3E}">
        <p14:creationId xmlns:p14="http://schemas.microsoft.com/office/powerpoint/2010/main" val="9959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11</a:t>
            </a:fld>
            <a:endParaRPr lang="en-US" altLang="ja-JP" dirty="0"/>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5426" y="2524121"/>
            <a:ext cx="5792700" cy="3594523"/>
          </a:xfrm>
          <a:prstGeom prst="rect">
            <a:avLst/>
          </a:prstGeom>
        </p:spPr>
      </p:pic>
      <p:sp>
        <p:nvSpPr>
          <p:cNvPr id="18" name="テキスト ボックス 17"/>
          <p:cNvSpPr txBox="1"/>
          <p:nvPr/>
        </p:nvSpPr>
        <p:spPr>
          <a:xfrm>
            <a:off x="6672065" y="6315269"/>
            <a:ext cx="3339963" cy="276999"/>
          </a:xfrm>
          <a:prstGeom prst="rect">
            <a:avLst/>
          </a:prstGeom>
          <a:noFill/>
        </p:spPr>
        <p:txBody>
          <a:bodyPr wrap="square" rtlCol="0">
            <a:spAutoFit/>
          </a:bodyPr>
          <a:lstStyle/>
          <a:p>
            <a:pPr algn="ctr"/>
            <a:r>
              <a:rPr kumimoji="1" lang="en-US" altLang="ja-JP" sz="1200" dirty="0">
                <a:solidFill>
                  <a:srgbClr val="4D4D4D"/>
                </a:solidFill>
              </a:rPr>
              <a:t>An Image of Land Use Zoning</a:t>
            </a:r>
            <a:endParaRPr kumimoji="1" lang="ja-JP" altLang="en-US" sz="1200" dirty="0">
              <a:solidFill>
                <a:srgbClr val="4D4D4D"/>
              </a:solidFill>
            </a:endParaRPr>
          </a:p>
        </p:txBody>
      </p:sp>
      <p:sp>
        <p:nvSpPr>
          <p:cNvPr id="9" name="テキスト ボックス 8"/>
          <p:cNvSpPr txBox="1"/>
          <p:nvPr/>
        </p:nvSpPr>
        <p:spPr>
          <a:xfrm>
            <a:off x="405191" y="1289474"/>
            <a:ext cx="7501122" cy="1015663"/>
          </a:xfrm>
          <a:prstGeom prst="rect">
            <a:avLst/>
          </a:prstGeom>
          <a:noFill/>
        </p:spPr>
        <p:txBody>
          <a:bodyPr wrap="square" rtlCol="0">
            <a:spAutoFit/>
          </a:bodyPr>
          <a:lstStyle/>
          <a:p>
            <a:pPr marL="365125" indent="-365125"/>
            <a:r>
              <a:rPr kumimoji="1" lang="en-US" altLang="ja-JP" sz="2000" dirty="0">
                <a:solidFill>
                  <a:srgbClr val="4D4D4D"/>
                </a:solidFill>
              </a:rPr>
              <a:t>3. </a:t>
            </a:r>
            <a:r>
              <a:rPr kumimoji="1" lang="es-NI" altLang="ja-JP" sz="2000" dirty="0">
                <a:solidFill>
                  <a:srgbClr val="4D4D4D"/>
                </a:solidFill>
              </a:rPr>
              <a:t>Propuesta del Uso de Suelo a través del Análisis del patrón actual con el Uso de Suelo y</a:t>
            </a:r>
          </a:p>
          <a:p>
            <a:pPr marL="365125" indent="-365125"/>
            <a:r>
              <a:rPr kumimoji="1" lang="es-NI" altLang="ja-JP" sz="2000" dirty="0">
                <a:solidFill>
                  <a:srgbClr val="4D4D4D"/>
                </a:solidFill>
              </a:rPr>
              <a:t>predecir urbanización para el futuro</a:t>
            </a:r>
          </a:p>
        </p:txBody>
      </p:sp>
      <p:sp>
        <p:nvSpPr>
          <p:cNvPr id="12" name="タイトル 3"/>
          <p:cNvSpPr>
            <a:spLocks noGrp="1"/>
          </p:cNvSpPr>
          <p:nvPr>
            <p:ph type="title"/>
          </p:nvPr>
        </p:nvSpPr>
        <p:spPr>
          <a:xfrm>
            <a:off x="1415480" y="152636"/>
            <a:ext cx="9361040" cy="396044"/>
          </a:xfrm>
        </p:spPr>
        <p:txBody>
          <a:bodyPr/>
          <a:lstStyle/>
          <a:p>
            <a:r>
              <a:rPr kumimoji="1" lang="es-NI" altLang="ja-JP" dirty="0"/>
              <a:t>3</a:t>
            </a:r>
            <a:r>
              <a:rPr lang="es-NI" altLang="ja-JP" dirty="0"/>
              <a:t>. Enfoque Básico del Proyecto</a:t>
            </a:r>
            <a:endParaRPr kumimoji="1" lang="es-NI" altLang="ja-JP" dirty="0"/>
          </a:p>
        </p:txBody>
      </p:sp>
      <p:sp>
        <p:nvSpPr>
          <p:cNvPr id="13" name="テキスト ボックス 12"/>
          <p:cNvSpPr txBox="1"/>
          <p:nvPr/>
        </p:nvSpPr>
        <p:spPr>
          <a:xfrm>
            <a:off x="532191" y="675824"/>
            <a:ext cx="9479837" cy="523220"/>
          </a:xfrm>
          <a:prstGeom prst="rect">
            <a:avLst/>
          </a:prstGeom>
          <a:noFill/>
        </p:spPr>
        <p:txBody>
          <a:bodyPr wrap="square" rtlCol="0">
            <a:spAutoFit/>
          </a:bodyPr>
          <a:lstStyle/>
          <a:p>
            <a:pPr algn="just">
              <a:lnSpc>
                <a:spcPct val="140000"/>
              </a:lnSpc>
              <a:spcBef>
                <a:spcPts val="1800"/>
              </a:spcBef>
              <a:spcAft>
                <a:spcPts val="600"/>
              </a:spcAft>
            </a:pPr>
            <a:r>
              <a:rPr kumimoji="1" lang="es-NI" altLang="ja-JP" sz="2000" dirty="0">
                <a:solidFill>
                  <a:srgbClr val="0071BC"/>
                </a:solidFill>
                <a:cs typeface="Verdana" pitchFamily="34" charset="0"/>
              </a:rPr>
              <a:t>Enfoque 2: Planificación Urbana Viable</a:t>
            </a:r>
          </a:p>
        </p:txBody>
      </p:sp>
      <p:sp>
        <p:nvSpPr>
          <p:cNvPr id="11" name="テキスト ボックス 10"/>
          <p:cNvSpPr txBox="1"/>
          <p:nvPr/>
        </p:nvSpPr>
        <p:spPr>
          <a:xfrm>
            <a:off x="405191" y="2524121"/>
            <a:ext cx="5280235" cy="3970318"/>
          </a:xfrm>
          <a:prstGeom prst="rect">
            <a:avLst/>
          </a:prstGeom>
          <a:noFill/>
        </p:spPr>
        <p:txBody>
          <a:bodyPr wrap="square" rtlCol="0">
            <a:spAutoFit/>
          </a:bodyPr>
          <a:lstStyle/>
          <a:p>
            <a:pPr marL="285750" indent="-285750">
              <a:buFontTx/>
              <a:buChar char="-"/>
            </a:pPr>
            <a:r>
              <a:rPr kumimoji="1" lang="es-NI" altLang="ja-JP" dirty="0">
                <a:solidFill>
                  <a:srgbClr val="4D4D4D"/>
                </a:solidFill>
              </a:rPr>
              <a:t>Crear un esquema indicativo del uso de suelos relacionados a la visión de la ciudad</a:t>
            </a:r>
          </a:p>
          <a:p>
            <a:pPr marL="285750" indent="-285750">
              <a:buFontTx/>
              <a:buChar char="-"/>
            </a:pPr>
            <a:r>
              <a:rPr kumimoji="1" lang="es-NI" altLang="ja-JP" dirty="0">
                <a:solidFill>
                  <a:srgbClr val="4D4D4D"/>
                </a:solidFill>
              </a:rPr>
              <a:t>Formular alternativas de urbanización adecuada para controlar             extensión urbana</a:t>
            </a:r>
          </a:p>
          <a:p>
            <a:pPr marL="285750" indent="-285750">
              <a:buFontTx/>
              <a:buChar char="-"/>
            </a:pPr>
            <a:r>
              <a:rPr kumimoji="1" lang="es-NI" altLang="ja-JP" dirty="0">
                <a:solidFill>
                  <a:srgbClr val="4D4D4D"/>
                </a:solidFill>
              </a:rPr>
              <a:t>Desarrollar una Base de datos GIS utilizando la existente</a:t>
            </a:r>
          </a:p>
          <a:p>
            <a:pPr marL="285750" indent="-285750">
              <a:buFontTx/>
              <a:buChar char="-"/>
            </a:pPr>
            <a:r>
              <a:rPr kumimoji="1" lang="es-NI" altLang="ja-JP" dirty="0">
                <a:solidFill>
                  <a:srgbClr val="4D4D4D"/>
                </a:solidFill>
              </a:rPr>
              <a:t>Formular un mapa del Uso de Suelo existente</a:t>
            </a:r>
          </a:p>
          <a:p>
            <a:pPr marL="285750" indent="-285750">
              <a:buFont typeface="Arial" panose="020B0604020202020204" pitchFamily="34" charset="0"/>
              <a:buChar char="•"/>
            </a:pPr>
            <a:r>
              <a:rPr kumimoji="1" lang="es-NI" altLang="ja-JP" dirty="0">
                <a:solidFill>
                  <a:srgbClr val="4D4D4D"/>
                </a:solidFill>
              </a:rPr>
              <a:t>Distrito 1 y 2: según los datos del Uso del Suelo de ALMA</a:t>
            </a:r>
          </a:p>
          <a:p>
            <a:pPr marL="285750" indent="-285750">
              <a:buFont typeface="Arial" panose="020B0604020202020204" pitchFamily="34" charset="0"/>
              <a:buChar char="•"/>
            </a:pPr>
            <a:r>
              <a:rPr kumimoji="1" lang="es-NI" altLang="ja-JP" dirty="0">
                <a:solidFill>
                  <a:srgbClr val="4D4D4D"/>
                </a:solidFill>
              </a:rPr>
              <a:t>Distritos 3, 4, 5, 6 y 7: según los datos de ALMA y las encuestas hechas por JICA </a:t>
            </a:r>
          </a:p>
        </p:txBody>
      </p:sp>
      <p:pic>
        <p:nvPicPr>
          <p:cNvPr id="4" name="Imagen 3"/>
          <p:cNvPicPr>
            <a:picLocks noChangeAspect="1"/>
          </p:cNvPicPr>
          <p:nvPr/>
        </p:nvPicPr>
        <p:blipFill>
          <a:blip r:embed="rId3"/>
          <a:stretch>
            <a:fillRect/>
          </a:stretch>
        </p:blipFill>
        <p:spPr>
          <a:xfrm>
            <a:off x="10575970" y="689736"/>
            <a:ext cx="627942" cy="749873"/>
          </a:xfrm>
          <a:prstGeom prst="rect">
            <a:avLst/>
          </a:prstGeom>
        </p:spPr>
      </p:pic>
      <p:pic>
        <p:nvPicPr>
          <p:cNvPr id="5" name="Imagen 4"/>
          <p:cNvPicPr>
            <a:picLocks noChangeAspect="1"/>
          </p:cNvPicPr>
          <p:nvPr/>
        </p:nvPicPr>
        <p:blipFill>
          <a:blip r:embed="rId4"/>
          <a:stretch>
            <a:fillRect/>
          </a:stretch>
        </p:blipFill>
        <p:spPr>
          <a:xfrm>
            <a:off x="11364331" y="781183"/>
            <a:ext cx="634039" cy="566977"/>
          </a:xfrm>
          <a:prstGeom prst="rect">
            <a:avLst/>
          </a:prstGeom>
        </p:spPr>
      </p:pic>
    </p:spTree>
    <p:extLst>
      <p:ext uri="{BB962C8B-B14F-4D97-AF65-F5344CB8AC3E}">
        <p14:creationId xmlns:p14="http://schemas.microsoft.com/office/powerpoint/2010/main" val="223658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3</a:t>
            </a:r>
            <a:r>
              <a:rPr lang="es-NI" altLang="ja-JP" dirty="0"/>
              <a:t>. 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12</a:t>
            </a:fld>
            <a:endParaRPr lang="en-US" altLang="ja-JP" dirty="0"/>
          </a:p>
        </p:txBody>
      </p:sp>
      <p:sp>
        <p:nvSpPr>
          <p:cNvPr id="9" name="テキスト ボックス 8"/>
          <p:cNvSpPr txBox="1"/>
          <p:nvPr/>
        </p:nvSpPr>
        <p:spPr>
          <a:xfrm>
            <a:off x="1559496" y="2240868"/>
            <a:ext cx="9157306" cy="707886"/>
          </a:xfrm>
          <a:prstGeom prst="rect">
            <a:avLst/>
          </a:prstGeom>
          <a:noFill/>
        </p:spPr>
        <p:txBody>
          <a:bodyPr wrap="square" rtlCol="0">
            <a:spAutoFit/>
          </a:bodyPr>
          <a:lstStyle/>
          <a:p>
            <a:pPr marL="365125" indent="-365125"/>
            <a:r>
              <a:rPr kumimoji="1" lang="en-US" altLang="ja-JP" sz="2000" dirty="0">
                <a:solidFill>
                  <a:srgbClr val="4D4D4D"/>
                </a:solidFill>
              </a:rPr>
              <a:t>5. </a:t>
            </a:r>
            <a:r>
              <a:rPr kumimoji="1" lang="es-NI" altLang="ja-JP" sz="2000" dirty="0">
                <a:solidFill>
                  <a:srgbClr val="4D4D4D"/>
                </a:solidFill>
              </a:rPr>
              <a:t>Proponer políticas efectivas considerando una implementación efectiva</a:t>
            </a:r>
          </a:p>
        </p:txBody>
      </p:sp>
      <p:sp>
        <p:nvSpPr>
          <p:cNvPr id="11" name="テキスト ボックス 10"/>
          <p:cNvSpPr txBox="1"/>
          <p:nvPr/>
        </p:nvSpPr>
        <p:spPr>
          <a:xfrm>
            <a:off x="1734369" y="1577420"/>
            <a:ext cx="9157306" cy="830997"/>
          </a:xfrm>
          <a:prstGeom prst="rect">
            <a:avLst/>
          </a:prstGeom>
          <a:noFill/>
        </p:spPr>
        <p:txBody>
          <a:bodyPr wrap="square" rtlCol="0">
            <a:spAutoFit/>
          </a:bodyPr>
          <a:lstStyle/>
          <a:p>
            <a:pPr marL="285750" indent="-285750">
              <a:buFontTx/>
              <a:buChar char="-"/>
            </a:pPr>
            <a:r>
              <a:rPr kumimoji="1" lang="es-NI" altLang="ja-JP" sz="1600" dirty="0">
                <a:solidFill>
                  <a:srgbClr val="4D4D4D"/>
                </a:solidFill>
              </a:rPr>
              <a:t>Considerar base de datos  GIS optima  para planificación urbana de ciudad Managua </a:t>
            </a:r>
          </a:p>
          <a:p>
            <a:pPr marL="285750" indent="-285750">
              <a:buFontTx/>
              <a:buChar char="-"/>
            </a:pPr>
            <a:r>
              <a:rPr kumimoji="1" lang="es-NI" altLang="ja-JP" sz="1600" dirty="0">
                <a:solidFill>
                  <a:srgbClr val="4D4D4D"/>
                </a:solidFill>
              </a:rPr>
              <a:t>Con el objetivo de compartir y utilizar los datos en GIS entre las instituciones relevantes</a:t>
            </a:r>
          </a:p>
        </p:txBody>
      </p:sp>
      <p:sp>
        <p:nvSpPr>
          <p:cNvPr id="13" name="テキスト ボックス 12"/>
          <p:cNvSpPr txBox="1"/>
          <p:nvPr/>
        </p:nvSpPr>
        <p:spPr>
          <a:xfrm>
            <a:off x="1734369" y="2926686"/>
            <a:ext cx="9157306" cy="646331"/>
          </a:xfrm>
          <a:prstGeom prst="rect">
            <a:avLst/>
          </a:prstGeom>
          <a:noFill/>
        </p:spPr>
        <p:txBody>
          <a:bodyPr wrap="square" rtlCol="0">
            <a:spAutoFit/>
          </a:bodyPr>
          <a:lstStyle/>
          <a:p>
            <a:pPr marL="285750" indent="-285750">
              <a:buFontTx/>
              <a:buChar char="-"/>
            </a:pPr>
            <a:r>
              <a:rPr kumimoji="1" lang="es-NI" altLang="ja-JP" dirty="0">
                <a:solidFill>
                  <a:srgbClr val="4D4D4D"/>
                </a:solidFill>
              </a:rPr>
              <a:t>Considerar acciones necesarias (regulaciones, planes, </a:t>
            </a:r>
            <a:r>
              <a:rPr kumimoji="1" lang="es-NI" altLang="ja-JP" dirty="0" err="1">
                <a:solidFill>
                  <a:srgbClr val="4D4D4D"/>
                </a:solidFill>
              </a:rPr>
              <a:t>etc</a:t>
            </a:r>
            <a:r>
              <a:rPr kumimoji="1" lang="es-NI" altLang="ja-JP" dirty="0">
                <a:solidFill>
                  <a:srgbClr val="4D4D4D"/>
                </a:solidFill>
              </a:rPr>
              <a:t>)   </a:t>
            </a:r>
          </a:p>
          <a:p>
            <a:pPr marL="285750" indent="-285750">
              <a:buFontTx/>
              <a:buChar char="-"/>
            </a:pPr>
            <a:r>
              <a:rPr kumimoji="1" lang="es-NI" altLang="ja-JP" dirty="0">
                <a:solidFill>
                  <a:srgbClr val="4D4D4D"/>
                </a:solidFill>
              </a:rPr>
              <a:t>Considerar plan de acciones para sector público-privado</a:t>
            </a:r>
          </a:p>
        </p:txBody>
      </p:sp>
      <p:sp>
        <p:nvSpPr>
          <p:cNvPr id="15" name="テキスト ボックス 14"/>
          <p:cNvSpPr txBox="1"/>
          <p:nvPr/>
        </p:nvSpPr>
        <p:spPr>
          <a:xfrm>
            <a:off x="1407262" y="657467"/>
            <a:ext cx="9479837" cy="523220"/>
          </a:xfrm>
          <a:prstGeom prst="rect">
            <a:avLst/>
          </a:prstGeom>
          <a:noFill/>
        </p:spPr>
        <p:txBody>
          <a:bodyPr wrap="square" rtlCol="0">
            <a:spAutoFit/>
          </a:bodyPr>
          <a:lstStyle/>
          <a:p>
            <a:pPr algn="just">
              <a:lnSpc>
                <a:spcPct val="140000"/>
              </a:lnSpc>
              <a:spcBef>
                <a:spcPts val="1800"/>
              </a:spcBef>
              <a:spcAft>
                <a:spcPts val="600"/>
              </a:spcAft>
            </a:pPr>
            <a:r>
              <a:rPr kumimoji="1" lang="es-NI" altLang="ja-JP" sz="2000" dirty="0">
                <a:solidFill>
                  <a:srgbClr val="0071BC"/>
                </a:solidFill>
                <a:cs typeface="Verdana" pitchFamily="34" charset="0"/>
              </a:rPr>
              <a:t>Enfoque 2: Planificación Urbana Viable  </a:t>
            </a:r>
          </a:p>
        </p:txBody>
      </p:sp>
      <p:sp>
        <p:nvSpPr>
          <p:cNvPr id="17" name="テキスト ボックス 16"/>
          <p:cNvSpPr txBox="1"/>
          <p:nvPr/>
        </p:nvSpPr>
        <p:spPr>
          <a:xfrm>
            <a:off x="1619214" y="1177309"/>
            <a:ext cx="9157306" cy="400110"/>
          </a:xfrm>
          <a:prstGeom prst="rect">
            <a:avLst/>
          </a:prstGeom>
          <a:noFill/>
        </p:spPr>
        <p:txBody>
          <a:bodyPr wrap="square" rtlCol="0">
            <a:spAutoFit/>
          </a:bodyPr>
          <a:lstStyle/>
          <a:p>
            <a:r>
              <a:rPr kumimoji="1" lang="en-US" altLang="ja-JP" sz="2000" dirty="0">
                <a:solidFill>
                  <a:srgbClr val="4D4D4D"/>
                </a:solidFill>
              </a:rPr>
              <a:t>4. </a:t>
            </a:r>
            <a:r>
              <a:rPr kumimoji="1" lang="es-NI" altLang="ja-JP" sz="2000" dirty="0">
                <a:solidFill>
                  <a:srgbClr val="4D4D4D"/>
                </a:solidFill>
              </a:rPr>
              <a:t>Compartir Información al Gobierno y a las familias a través de GIS</a:t>
            </a:r>
          </a:p>
        </p:txBody>
      </p:sp>
      <p:grpSp>
        <p:nvGrpSpPr>
          <p:cNvPr id="58" name="グループ化 57"/>
          <p:cNvGrpSpPr/>
          <p:nvPr/>
        </p:nvGrpSpPr>
        <p:grpSpPr>
          <a:xfrm>
            <a:off x="1399818" y="3747668"/>
            <a:ext cx="9596099" cy="1932196"/>
            <a:chOff x="108329" y="3686948"/>
            <a:chExt cx="9596099" cy="1932196"/>
          </a:xfrm>
        </p:grpSpPr>
        <p:sp>
          <p:nvSpPr>
            <p:cNvPr id="12" name="1 つの角を切り取った四角形 11"/>
            <p:cNvSpPr/>
            <p:nvPr/>
          </p:nvSpPr>
          <p:spPr>
            <a:xfrm>
              <a:off x="108329" y="3686948"/>
              <a:ext cx="1731329" cy="548547"/>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300" dirty="0">
                  <a:solidFill>
                    <a:srgbClr val="4D4D4D"/>
                  </a:solidFill>
                  <a:latin typeface="HGPｺﾞｼｯｸM" panose="020B0600000000000000" pitchFamily="50" charset="-128"/>
                  <a:ea typeface="HGPｺﾞｼｯｸM" panose="020B0600000000000000" pitchFamily="50" charset="-128"/>
                </a:rPr>
                <a:t>Desarrollo Urbano Plan Maestro</a:t>
              </a:r>
            </a:p>
          </p:txBody>
        </p:sp>
        <p:sp>
          <p:nvSpPr>
            <p:cNvPr id="18" name="1 つの角を切り取った四角形 17"/>
            <p:cNvSpPr/>
            <p:nvPr/>
          </p:nvSpPr>
          <p:spPr>
            <a:xfrm>
              <a:off x="108329" y="4311750"/>
              <a:ext cx="1731330" cy="521406"/>
            </a:xfrm>
            <a:prstGeom prst="snip1Rect">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200" dirty="0">
                  <a:solidFill>
                    <a:srgbClr val="4D4D4D"/>
                  </a:solidFill>
                  <a:latin typeface="HGPｺﾞｼｯｸM" panose="020B0600000000000000" pitchFamily="50" charset="-128"/>
                  <a:ea typeface="HGPｺﾞｼｯｸM" panose="020B0600000000000000" pitchFamily="50" charset="-128"/>
                </a:rPr>
                <a:t>Transporte Urbano Plan Maestro</a:t>
              </a:r>
            </a:p>
          </p:txBody>
        </p:sp>
        <p:sp>
          <p:nvSpPr>
            <p:cNvPr id="19" name="1 つの角を切り取った四角形 18"/>
            <p:cNvSpPr/>
            <p:nvPr/>
          </p:nvSpPr>
          <p:spPr>
            <a:xfrm>
              <a:off x="216342" y="4925627"/>
              <a:ext cx="1164354" cy="583954"/>
            </a:xfrm>
            <a:prstGeom prst="snip1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000" dirty="0">
                  <a:solidFill>
                    <a:srgbClr val="4D4D4D"/>
                  </a:solidFill>
                  <a:latin typeface="HGPｺﾞｼｯｸM" panose="020B0600000000000000" pitchFamily="50" charset="-128"/>
                  <a:ea typeface="HGPｺﾞｼｯｸM" panose="020B0600000000000000" pitchFamily="50" charset="-128"/>
                </a:rPr>
                <a:t>Otro</a:t>
              </a:r>
              <a:r>
                <a:rPr kumimoji="1" lang="en-US" altLang="ja-JP" sz="1000" dirty="0">
                  <a:solidFill>
                    <a:srgbClr val="4D4D4D"/>
                  </a:solidFill>
                  <a:latin typeface="HGPｺﾞｼｯｸM" panose="020B0600000000000000" pitchFamily="50" charset="-128"/>
                  <a:ea typeface="HGPｺﾞｼｯｸM" panose="020B0600000000000000" pitchFamily="50" charset="-128"/>
                </a:rPr>
                <a:t> sector</a:t>
              </a:r>
              <a:r>
                <a:rPr kumimoji="1" lang="ja-JP" altLang="en-US" sz="1000" dirty="0">
                  <a:solidFill>
                    <a:srgbClr val="4D4D4D"/>
                  </a:solidFill>
                  <a:latin typeface="HGPｺﾞｼｯｸM" panose="020B0600000000000000" pitchFamily="50" charset="-128"/>
                  <a:ea typeface="HGPｺﾞｼｯｸM" panose="020B0600000000000000" pitchFamily="50" charset="-128"/>
                </a:rPr>
                <a:t>（</a:t>
              </a:r>
              <a:r>
                <a:rPr kumimoji="1" lang="es-NI" altLang="ja-JP" sz="1000" dirty="0">
                  <a:solidFill>
                    <a:srgbClr val="4D4D4D"/>
                  </a:solidFill>
                  <a:latin typeface="HGPｺﾞｼｯｸM" panose="020B0600000000000000" pitchFamily="50" charset="-128"/>
                  <a:ea typeface="HGPｺﾞｼｯｸM" panose="020B0600000000000000" pitchFamily="50" charset="-128"/>
                </a:rPr>
                <a:t>servicio de agua</a:t>
              </a:r>
              <a:r>
                <a:rPr kumimoji="1" lang="en-US" altLang="ja-JP" sz="1000" dirty="0">
                  <a:solidFill>
                    <a:srgbClr val="4D4D4D"/>
                  </a:solidFill>
                  <a:latin typeface="HGPｺﾞｼｯｸM" panose="020B0600000000000000" pitchFamily="50" charset="-128"/>
                  <a:ea typeface="HGPｺﾞｼｯｸM" panose="020B0600000000000000" pitchFamily="50" charset="-128"/>
                </a:rPr>
                <a:t> </a:t>
              </a:r>
              <a:r>
                <a:rPr kumimoji="1" lang="en-US" altLang="ja-JP" sz="1000" dirty="0" err="1">
                  <a:solidFill>
                    <a:srgbClr val="4D4D4D"/>
                  </a:solidFill>
                  <a:latin typeface="HGPｺﾞｼｯｸM" panose="020B0600000000000000" pitchFamily="50" charset="-128"/>
                  <a:ea typeface="HGPｺﾞｼｯｸM" panose="020B0600000000000000" pitchFamily="50" charset="-128"/>
                </a:rPr>
                <a:t>erc</a:t>
              </a:r>
              <a:r>
                <a:rPr kumimoji="1" lang="ja-JP" altLang="en-US" sz="1000" dirty="0">
                  <a:solidFill>
                    <a:srgbClr val="4D4D4D"/>
                  </a:solidFill>
                  <a:latin typeface="HGPｺﾞｼｯｸM" panose="020B0600000000000000" pitchFamily="50" charset="-128"/>
                  <a:ea typeface="HGPｺﾞｼｯｸM" panose="020B0600000000000000" pitchFamily="50" charset="-128"/>
                </a:rPr>
                <a:t>）</a:t>
              </a:r>
            </a:p>
          </p:txBody>
        </p:sp>
        <p:sp>
          <p:nvSpPr>
            <p:cNvPr id="20" name="角丸四角形 19"/>
            <p:cNvSpPr/>
            <p:nvPr/>
          </p:nvSpPr>
          <p:spPr>
            <a:xfrm>
              <a:off x="2480023" y="3829647"/>
              <a:ext cx="1594867" cy="258282"/>
            </a:xfrm>
            <a:prstGeom prst="round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s-NI" altLang="ja-JP" sz="1200" dirty="0">
                  <a:solidFill>
                    <a:srgbClr val="4D4D4D"/>
                  </a:solidFill>
                </a:rPr>
                <a:t>Prioridad Proyecto</a:t>
              </a:r>
            </a:p>
          </p:txBody>
        </p:sp>
        <p:sp>
          <p:nvSpPr>
            <p:cNvPr id="21" name="角丸四角形 20"/>
            <p:cNvSpPr/>
            <p:nvPr/>
          </p:nvSpPr>
          <p:spPr>
            <a:xfrm>
              <a:off x="4567620" y="5164804"/>
              <a:ext cx="2941664" cy="254515"/>
            </a:xfrm>
            <a:prstGeom prst="round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200" dirty="0">
                  <a:solidFill>
                    <a:srgbClr val="4D4D4D"/>
                  </a:solidFill>
                </a:rPr>
                <a:t>Corto/Mediano/Largo Plazo Project</a:t>
              </a:r>
            </a:p>
          </p:txBody>
        </p:sp>
        <p:sp>
          <p:nvSpPr>
            <p:cNvPr id="23" name="正方形/長方形 22"/>
            <p:cNvSpPr/>
            <p:nvPr/>
          </p:nvSpPr>
          <p:spPr>
            <a:xfrm>
              <a:off x="4537571" y="3803326"/>
              <a:ext cx="2550047" cy="69175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200" u="sng" dirty="0">
                  <a:solidFill>
                    <a:sysClr val="windowText" lastClr="000000"/>
                  </a:solidFill>
                </a:rPr>
                <a:t>Embalajes necesarios construcción, plan, legislación, </a:t>
              </a:r>
              <a:r>
                <a:rPr kumimoji="1" lang="es-NI" altLang="ja-JP" sz="1200" u="sng" dirty="0" err="1">
                  <a:solidFill>
                    <a:sysClr val="windowText" lastClr="000000"/>
                  </a:solidFill>
                </a:rPr>
                <a:t>etc</a:t>
              </a:r>
              <a:r>
                <a:rPr kumimoji="1" lang="es-NI" altLang="ja-JP" sz="1200" u="sng" dirty="0">
                  <a:solidFill>
                    <a:sysClr val="windowText" lastClr="000000"/>
                  </a:solidFill>
                </a:rPr>
                <a:t> para realización</a:t>
              </a:r>
            </a:p>
          </p:txBody>
        </p:sp>
        <p:sp>
          <p:nvSpPr>
            <p:cNvPr id="25" name="下矢印 24"/>
            <p:cNvSpPr/>
            <p:nvPr/>
          </p:nvSpPr>
          <p:spPr>
            <a:xfrm rot="16200000">
              <a:off x="6970941" y="3954699"/>
              <a:ext cx="578186" cy="271512"/>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a:solidFill>
                  <a:srgbClr val="FFFFFF"/>
                </a:solidFill>
              </a:endParaRPr>
            </a:p>
          </p:txBody>
        </p:sp>
        <p:cxnSp>
          <p:nvCxnSpPr>
            <p:cNvPr id="26" name="カギ線コネクタ 25"/>
            <p:cNvCxnSpPr>
              <a:stCxn id="12" idx="0"/>
              <a:endCxn id="20" idx="1"/>
            </p:cNvCxnSpPr>
            <p:nvPr/>
          </p:nvCxnSpPr>
          <p:spPr>
            <a:xfrm flipV="1">
              <a:off x="1839658" y="3958788"/>
              <a:ext cx="640365" cy="243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8" idx="0"/>
              <a:endCxn id="20" idx="1"/>
            </p:cNvCxnSpPr>
            <p:nvPr/>
          </p:nvCxnSpPr>
          <p:spPr>
            <a:xfrm flipV="1">
              <a:off x="1839659" y="3958788"/>
              <a:ext cx="640364" cy="61366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19" idx="0"/>
            </p:cNvCxnSpPr>
            <p:nvPr/>
          </p:nvCxnSpPr>
          <p:spPr>
            <a:xfrm flipV="1">
              <a:off x="1380696" y="4040822"/>
              <a:ext cx="1099327" cy="1176782"/>
            </a:xfrm>
            <a:prstGeom prst="bentConnector2">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55"/>
            <p:cNvSpPr txBox="1"/>
            <p:nvPr/>
          </p:nvSpPr>
          <p:spPr>
            <a:xfrm>
              <a:off x="1350160" y="5082534"/>
              <a:ext cx="1072266"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s-NI" altLang="ja-JP" sz="1000" dirty="0">
                  <a:solidFill>
                    <a:srgbClr val="4D4D4D"/>
                  </a:solidFill>
                </a:rPr>
                <a:t>Dirección de Desarrollo</a:t>
              </a:r>
            </a:p>
          </p:txBody>
        </p:sp>
        <p:sp>
          <p:nvSpPr>
            <p:cNvPr id="30" name="テキスト ボックス 62"/>
            <p:cNvSpPr txBox="1"/>
            <p:nvPr/>
          </p:nvSpPr>
          <p:spPr>
            <a:xfrm>
              <a:off x="4462286" y="4507173"/>
              <a:ext cx="2829232"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542925" indent="-542925"/>
              <a:r>
                <a:rPr kumimoji="1" lang="es-NI" altLang="ja-JP" sz="800" b="1" dirty="0">
                  <a:solidFill>
                    <a:srgbClr val="4D4D4D"/>
                  </a:solidFill>
                </a:rPr>
                <a:t>Política</a:t>
              </a:r>
              <a:r>
                <a:rPr kumimoji="1" lang="en-US" altLang="ja-JP" sz="800" b="1" dirty="0">
                  <a:solidFill>
                    <a:srgbClr val="4D4D4D"/>
                  </a:solidFill>
                </a:rPr>
                <a:t> </a:t>
              </a:r>
              <a:r>
                <a:rPr kumimoji="1" lang="ja-JP" altLang="en-US" sz="800" b="1" dirty="0">
                  <a:solidFill>
                    <a:srgbClr val="4D4D4D"/>
                  </a:solidFill>
                </a:rPr>
                <a:t>Ａ：</a:t>
              </a:r>
              <a:r>
                <a:rPr kumimoji="1" lang="es-NI" altLang="ja-JP" sz="800" dirty="0">
                  <a:solidFill>
                    <a:srgbClr val="4D4D4D"/>
                  </a:solidFill>
                </a:rPr>
                <a:t>Compactar formación de la ciudad en colaboración con cada región</a:t>
              </a:r>
            </a:p>
          </p:txBody>
        </p:sp>
        <p:sp>
          <p:nvSpPr>
            <p:cNvPr id="31" name="テキスト ボックス 63"/>
            <p:cNvSpPr txBox="1"/>
            <p:nvPr/>
          </p:nvSpPr>
          <p:spPr>
            <a:xfrm>
              <a:off x="4458144" y="4811755"/>
              <a:ext cx="2833374"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s-NI" altLang="ja-JP" sz="800" b="1" dirty="0">
                  <a:solidFill>
                    <a:srgbClr val="4D4D4D"/>
                  </a:solidFill>
                </a:rPr>
                <a:t>Política</a:t>
              </a:r>
              <a:r>
                <a:rPr kumimoji="1" lang="en-US" altLang="ja-JP" sz="800" b="1" dirty="0">
                  <a:solidFill>
                    <a:srgbClr val="4D4D4D"/>
                  </a:solidFill>
                </a:rPr>
                <a:t> </a:t>
              </a:r>
              <a:r>
                <a:rPr kumimoji="1" lang="ja-JP" altLang="en-US" sz="800" b="1" dirty="0">
                  <a:solidFill>
                    <a:srgbClr val="4D4D4D"/>
                  </a:solidFill>
                </a:rPr>
                <a:t>Ｂ：</a:t>
              </a:r>
              <a:r>
                <a:rPr kumimoji="1" lang="es-NI" altLang="ja-JP" sz="800" b="1" dirty="0">
                  <a:solidFill>
                    <a:srgbClr val="4D4D4D"/>
                  </a:solidFill>
                </a:rPr>
                <a:t>Sistema de Tr</a:t>
              </a:r>
              <a:r>
                <a:rPr kumimoji="1" lang="es-NI" altLang="ja-JP" sz="800" dirty="0">
                  <a:solidFill>
                    <a:srgbClr val="222222"/>
                  </a:solidFill>
                  <a:latin typeface="arial" panose="020B0604020202020204" pitchFamily="34" charset="0"/>
                </a:rPr>
                <a:t>ansporte Amigable al medio</a:t>
              </a:r>
            </a:p>
          </p:txBody>
        </p:sp>
        <p:sp>
          <p:nvSpPr>
            <p:cNvPr id="32" name="テキスト ボックス 91"/>
            <p:cNvSpPr txBox="1"/>
            <p:nvPr/>
          </p:nvSpPr>
          <p:spPr>
            <a:xfrm>
              <a:off x="2422426" y="4154877"/>
              <a:ext cx="1617920" cy="8617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s-NI" altLang="ja-JP" sz="1000" dirty="0">
                  <a:solidFill>
                    <a:srgbClr val="4D4D4D"/>
                  </a:solidFill>
                </a:rPr>
                <a:t>El proyecto propuesto está basado en la investigación, análisis, y resultado de entrevistas,</a:t>
              </a:r>
              <a:r>
                <a:rPr kumimoji="1" lang="en-US" altLang="ja-JP" sz="1000" dirty="0">
                  <a:solidFill>
                    <a:srgbClr val="4D4D4D"/>
                  </a:solidFill>
                </a:rPr>
                <a:t> etc.</a:t>
              </a:r>
              <a:endParaRPr kumimoji="1" lang="ja-JP" altLang="en-US" sz="1000" dirty="0">
                <a:solidFill>
                  <a:srgbClr val="4D4D4D"/>
                </a:solidFill>
              </a:endParaRPr>
            </a:p>
          </p:txBody>
        </p:sp>
        <p:sp>
          <p:nvSpPr>
            <p:cNvPr id="33" name="下矢印 32"/>
            <p:cNvSpPr/>
            <p:nvPr/>
          </p:nvSpPr>
          <p:spPr>
            <a:xfrm rot="16200000">
              <a:off x="3994197" y="3953936"/>
              <a:ext cx="572193" cy="279031"/>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a:solidFill>
                  <a:srgbClr val="FFFFFF"/>
                </a:solidFill>
              </a:endParaRPr>
            </a:p>
          </p:txBody>
        </p:sp>
        <p:sp>
          <p:nvSpPr>
            <p:cNvPr id="35" name="U ターン矢印 34"/>
            <p:cNvSpPr/>
            <p:nvPr/>
          </p:nvSpPr>
          <p:spPr>
            <a:xfrm rot="16200000">
              <a:off x="3917583" y="4687830"/>
              <a:ext cx="1039390" cy="187365"/>
            </a:xfrm>
            <a:prstGeom prst="uturnArrow">
              <a:avLst>
                <a:gd name="adj1" fmla="val 25000"/>
                <a:gd name="adj2" fmla="val 25000"/>
                <a:gd name="adj3" fmla="val 25000"/>
                <a:gd name="adj4" fmla="val 43750"/>
                <a:gd name="adj5" fmla="val 8269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a:solidFill>
                  <a:srgbClr val="4D4D4D"/>
                </a:solidFill>
              </a:endParaRPr>
            </a:p>
          </p:txBody>
        </p:sp>
        <p:sp>
          <p:nvSpPr>
            <p:cNvPr id="36" name="テキスト ボックス 99"/>
            <p:cNvSpPr txBox="1"/>
            <p:nvPr/>
          </p:nvSpPr>
          <p:spPr>
            <a:xfrm>
              <a:off x="4772980" y="5403700"/>
              <a:ext cx="3774980"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s-NI" altLang="ja-JP" sz="800" dirty="0">
                  <a:solidFill>
                    <a:srgbClr val="4D4D4D"/>
                  </a:solidFill>
                </a:rPr>
                <a:t>Se suman al paquete si hay operaciones similares o parecidas</a:t>
              </a:r>
            </a:p>
          </p:txBody>
        </p:sp>
        <p:sp>
          <p:nvSpPr>
            <p:cNvPr id="37" name="正方形/長方形 36"/>
            <p:cNvSpPr/>
            <p:nvPr/>
          </p:nvSpPr>
          <p:spPr>
            <a:xfrm>
              <a:off x="7432449" y="3709562"/>
              <a:ext cx="2271979" cy="95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s-NI" altLang="ja-JP" sz="1200" b="1" dirty="0">
                  <a:solidFill>
                    <a:srgbClr val="4D4D4D">
                      <a:lumMod val="50000"/>
                      <a:lumOff val="50000"/>
                    </a:srgbClr>
                  </a:solidFill>
                </a:rPr>
                <a:t>Formular un plan de acciones organizando las múltiples Políticas de Embalaje</a:t>
              </a:r>
            </a:p>
          </p:txBody>
        </p:sp>
      </p:grpSp>
      <p:sp>
        <p:nvSpPr>
          <p:cNvPr id="59" name="テキスト ボックス 58"/>
          <p:cNvSpPr txBox="1"/>
          <p:nvPr/>
        </p:nvSpPr>
        <p:spPr>
          <a:xfrm>
            <a:off x="2495700" y="5882843"/>
            <a:ext cx="6624636" cy="338554"/>
          </a:xfrm>
          <a:prstGeom prst="rect">
            <a:avLst/>
          </a:prstGeom>
          <a:noFill/>
        </p:spPr>
        <p:txBody>
          <a:bodyPr wrap="square" rtlCol="0">
            <a:spAutoFit/>
          </a:bodyPr>
          <a:lstStyle/>
          <a:p>
            <a:pPr algn="ctr"/>
            <a:r>
              <a:rPr kumimoji="1" lang="es-NI" altLang="ja-JP" sz="1600" dirty="0">
                <a:solidFill>
                  <a:srgbClr val="4D4D4D"/>
                </a:solidFill>
              </a:rPr>
              <a:t>Figura: Procedimiento de la Política de Embalaje del Proyecto </a:t>
            </a:r>
          </a:p>
        </p:txBody>
      </p:sp>
      <p:pic>
        <p:nvPicPr>
          <p:cNvPr id="34" name="図 37"/>
          <p:cNvPicPr>
            <a:picLocks noChangeAspect="1"/>
          </p:cNvPicPr>
          <p:nvPr/>
        </p:nvPicPr>
        <p:blipFill>
          <a:blip r:embed="rId2"/>
          <a:stretch>
            <a:fillRect/>
          </a:stretch>
        </p:blipFill>
        <p:spPr>
          <a:xfrm>
            <a:off x="10786397" y="703099"/>
            <a:ext cx="625308" cy="752714"/>
          </a:xfrm>
          <a:prstGeom prst="rect">
            <a:avLst/>
          </a:prstGeom>
        </p:spPr>
      </p:pic>
      <p:pic>
        <p:nvPicPr>
          <p:cNvPr id="38" name="図 33"/>
          <p:cNvPicPr>
            <a:picLocks noChangeAspect="1"/>
          </p:cNvPicPr>
          <p:nvPr/>
        </p:nvPicPr>
        <p:blipFill>
          <a:blip r:embed="rId3"/>
          <a:stretch>
            <a:fillRect/>
          </a:stretch>
        </p:blipFill>
        <p:spPr>
          <a:xfrm>
            <a:off x="11463210" y="796191"/>
            <a:ext cx="629477" cy="566529"/>
          </a:xfrm>
          <a:prstGeom prst="rect">
            <a:avLst/>
          </a:prstGeom>
        </p:spPr>
      </p:pic>
    </p:spTree>
    <p:extLst>
      <p:ext uri="{BB962C8B-B14F-4D97-AF65-F5344CB8AC3E}">
        <p14:creationId xmlns:p14="http://schemas.microsoft.com/office/powerpoint/2010/main" val="42873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32902" t="45495" r="21770" b="16087"/>
          <a:stretch/>
        </p:blipFill>
        <p:spPr>
          <a:xfrm>
            <a:off x="6888088" y="4797153"/>
            <a:ext cx="3098778" cy="1970735"/>
          </a:xfrm>
          <a:prstGeom prst="rect">
            <a:avLst/>
          </a:prstGeom>
        </p:spPr>
      </p:pic>
      <p:sp>
        <p:nvSpPr>
          <p:cNvPr id="4" name="タイトル 3"/>
          <p:cNvSpPr>
            <a:spLocks noGrp="1"/>
          </p:cNvSpPr>
          <p:nvPr>
            <p:ph type="title"/>
          </p:nvPr>
        </p:nvSpPr>
        <p:spPr/>
        <p:txBody>
          <a:bodyPr/>
          <a:lstStyle/>
          <a:p>
            <a:r>
              <a:rPr kumimoji="1" lang="en-US" altLang="ja-JP" dirty="0"/>
              <a:t>3</a:t>
            </a:r>
            <a:r>
              <a:rPr lang="en-US" altLang="ja-JP" dirty="0"/>
              <a:t>. </a:t>
            </a:r>
            <a:r>
              <a:rPr lang="es-NI" altLang="ja-JP" dirty="0"/>
              <a:t>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13</a:t>
            </a:fld>
            <a:endParaRPr lang="en-US" altLang="ja-JP" dirty="0"/>
          </a:p>
        </p:txBody>
      </p:sp>
      <p:sp>
        <p:nvSpPr>
          <p:cNvPr id="9" name="テキスト ボックス 8"/>
          <p:cNvSpPr txBox="1"/>
          <p:nvPr/>
        </p:nvSpPr>
        <p:spPr>
          <a:xfrm>
            <a:off x="1619214" y="2780928"/>
            <a:ext cx="9157306" cy="707886"/>
          </a:xfrm>
          <a:prstGeom prst="rect">
            <a:avLst/>
          </a:prstGeom>
          <a:noFill/>
        </p:spPr>
        <p:txBody>
          <a:bodyPr wrap="square" rtlCol="0">
            <a:spAutoFit/>
          </a:bodyPr>
          <a:lstStyle/>
          <a:p>
            <a:pPr marL="355600" indent="-355600"/>
            <a:r>
              <a:rPr kumimoji="1" lang="en-US" altLang="ja-JP" sz="2000" dirty="0">
                <a:solidFill>
                  <a:srgbClr val="4D4D4D"/>
                </a:solidFill>
              </a:rPr>
              <a:t>2. </a:t>
            </a:r>
            <a:r>
              <a:rPr kumimoji="1" lang="es-NI" altLang="ja-JP" sz="2000" dirty="0">
                <a:solidFill>
                  <a:srgbClr val="4D4D4D"/>
                </a:solidFill>
              </a:rPr>
              <a:t>Comparar la propuesta con estudios relacionados y consistentes al Plan Maestro de Desarrollo Urbano</a:t>
            </a:r>
          </a:p>
        </p:txBody>
      </p:sp>
      <p:sp>
        <p:nvSpPr>
          <p:cNvPr id="11" name="テキスト ボックス 10"/>
          <p:cNvSpPr txBox="1"/>
          <p:nvPr/>
        </p:nvSpPr>
        <p:spPr>
          <a:xfrm>
            <a:off x="1734369" y="1556793"/>
            <a:ext cx="9157306" cy="1200329"/>
          </a:xfrm>
          <a:prstGeom prst="rect">
            <a:avLst/>
          </a:prstGeom>
          <a:noFill/>
        </p:spPr>
        <p:txBody>
          <a:bodyPr wrap="square" rtlCol="0">
            <a:spAutoFit/>
          </a:bodyPr>
          <a:lstStyle/>
          <a:p>
            <a:pPr marL="285750" indent="-285750">
              <a:buFontTx/>
              <a:buChar char="-"/>
            </a:pPr>
            <a:r>
              <a:rPr kumimoji="1" lang="es-NI" altLang="ja-JP" dirty="0">
                <a:solidFill>
                  <a:srgbClr val="4D4D4D"/>
                </a:solidFill>
              </a:rPr>
              <a:t>Revisar la encuesta  previa de Tráfico hecho por JICA</a:t>
            </a:r>
          </a:p>
          <a:p>
            <a:pPr marL="285750" indent="-285750">
              <a:buFontTx/>
              <a:buChar char="-"/>
            </a:pPr>
            <a:r>
              <a:rPr kumimoji="1" lang="es-NI" altLang="ja-JP" dirty="0">
                <a:solidFill>
                  <a:srgbClr val="4D4D4D"/>
                </a:solidFill>
              </a:rPr>
              <a:t>Evaluar medidas Propuestas en estudios previos</a:t>
            </a:r>
          </a:p>
          <a:p>
            <a:pPr marL="285750" indent="-285750">
              <a:buFontTx/>
              <a:buChar char="-"/>
            </a:pPr>
            <a:r>
              <a:rPr kumimoji="1" lang="es-NI" altLang="ja-JP" dirty="0">
                <a:solidFill>
                  <a:srgbClr val="4D4D4D"/>
                </a:solidFill>
              </a:rPr>
              <a:t>Basados en las Revisiones, se conducirá estudio de tráfico y pronóstico de tráfico</a:t>
            </a:r>
          </a:p>
        </p:txBody>
      </p:sp>
      <p:sp>
        <p:nvSpPr>
          <p:cNvPr id="13" name="テキスト ボックス 12"/>
          <p:cNvSpPr txBox="1"/>
          <p:nvPr/>
        </p:nvSpPr>
        <p:spPr>
          <a:xfrm>
            <a:off x="1646788" y="3484746"/>
            <a:ext cx="5873799" cy="923330"/>
          </a:xfrm>
          <a:prstGeom prst="rect">
            <a:avLst/>
          </a:prstGeom>
          <a:noFill/>
        </p:spPr>
        <p:txBody>
          <a:bodyPr wrap="square" rtlCol="0">
            <a:spAutoFit/>
          </a:bodyPr>
          <a:lstStyle/>
          <a:p>
            <a:pPr marL="285750" indent="-285750">
              <a:buFontTx/>
              <a:buChar char="-"/>
            </a:pPr>
            <a:r>
              <a:rPr kumimoji="1" lang="es-NI" altLang="ja-JP" dirty="0">
                <a:solidFill>
                  <a:srgbClr val="4D4D4D"/>
                </a:solidFill>
              </a:rPr>
              <a:t>Comparar la consistencia entre estudios relacionados (ESCI, Estudio Nacional de Transporte y otros estudios de la JICA, etc.) </a:t>
            </a:r>
          </a:p>
        </p:txBody>
      </p:sp>
      <p:sp>
        <p:nvSpPr>
          <p:cNvPr id="15" name="テキスト ボックス 14"/>
          <p:cNvSpPr txBox="1"/>
          <p:nvPr/>
        </p:nvSpPr>
        <p:spPr>
          <a:xfrm>
            <a:off x="1407262" y="657467"/>
            <a:ext cx="9479837" cy="523220"/>
          </a:xfrm>
          <a:prstGeom prst="rect">
            <a:avLst/>
          </a:prstGeom>
          <a:noFill/>
        </p:spPr>
        <p:txBody>
          <a:bodyPr wrap="square" rtlCol="0">
            <a:spAutoFit/>
          </a:bodyPr>
          <a:lstStyle/>
          <a:p>
            <a:pPr algn="just">
              <a:lnSpc>
                <a:spcPct val="140000"/>
              </a:lnSpc>
              <a:spcBef>
                <a:spcPts val="1800"/>
              </a:spcBef>
              <a:spcAft>
                <a:spcPts val="600"/>
              </a:spcAft>
            </a:pPr>
            <a:r>
              <a:rPr kumimoji="1" lang="es-NI" altLang="ja-JP" sz="2000" dirty="0">
                <a:solidFill>
                  <a:srgbClr val="0071BC"/>
                </a:solidFill>
                <a:cs typeface="Verdana" pitchFamily="34" charset="0"/>
              </a:rPr>
              <a:t>Enfoque 3: Modalidad Comprensiva de Transporte</a:t>
            </a:r>
            <a:r>
              <a:rPr kumimoji="1" lang="en-US" altLang="ja-JP" sz="2000" dirty="0">
                <a:solidFill>
                  <a:srgbClr val="0071BC"/>
                </a:solidFill>
                <a:cs typeface="Verdana" pitchFamily="34" charset="0"/>
              </a:rPr>
              <a:t>  </a:t>
            </a:r>
          </a:p>
        </p:txBody>
      </p:sp>
      <p:sp>
        <p:nvSpPr>
          <p:cNvPr id="17" name="テキスト ボックス 16"/>
          <p:cNvSpPr txBox="1"/>
          <p:nvPr/>
        </p:nvSpPr>
        <p:spPr>
          <a:xfrm>
            <a:off x="1619214" y="1177309"/>
            <a:ext cx="9157306" cy="400110"/>
          </a:xfrm>
          <a:prstGeom prst="rect">
            <a:avLst/>
          </a:prstGeom>
          <a:noFill/>
        </p:spPr>
        <p:txBody>
          <a:bodyPr wrap="square" rtlCol="0">
            <a:spAutoFit/>
          </a:bodyPr>
          <a:lstStyle/>
          <a:p>
            <a:r>
              <a:rPr kumimoji="1" lang="en-US" altLang="ja-JP" sz="2000" dirty="0">
                <a:solidFill>
                  <a:srgbClr val="4D4D4D"/>
                </a:solidFill>
              </a:rPr>
              <a:t>1. </a:t>
            </a:r>
            <a:r>
              <a:rPr kumimoji="1" lang="es-NI" altLang="ja-JP" sz="2000" dirty="0">
                <a:solidFill>
                  <a:srgbClr val="4D4D4D"/>
                </a:solidFill>
              </a:rPr>
              <a:t>Revisar la previa encuesta y estudio de Tráfico </a:t>
            </a:r>
            <a:r>
              <a:rPr kumimoji="1" lang="en-US" altLang="ja-JP" sz="2000" dirty="0">
                <a:solidFill>
                  <a:srgbClr val="4D4D4D"/>
                </a:solidFill>
              </a:rPr>
              <a:t>(1999)</a:t>
            </a:r>
          </a:p>
        </p:txBody>
      </p:sp>
      <p:sp>
        <p:nvSpPr>
          <p:cNvPr id="34" name="テキスト ボックス 33"/>
          <p:cNvSpPr txBox="1"/>
          <p:nvPr/>
        </p:nvSpPr>
        <p:spPr>
          <a:xfrm>
            <a:off x="1619214" y="4473116"/>
            <a:ext cx="5412890" cy="707886"/>
          </a:xfrm>
          <a:prstGeom prst="rect">
            <a:avLst/>
          </a:prstGeom>
          <a:noFill/>
        </p:spPr>
        <p:txBody>
          <a:bodyPr wrap="square" rtlCol="0">
            <a:spAutoFit/>
          </a:bodyPr>
          <a:lstStyle/>
          <a:p>
            <a:pPr marL="355600" indent="-355600"/>
            <a:r>
              <a:rPr kumimoji="1" lang="en-US" altLang="ja-JP" sz="2000" dirty="0">
                <a:solidFill>
                  <a:srgbClr val="4D4D4D"/>
                </a:solidFill>
              </a:rPr>
              <a:t>3. </a:t>
            </a:r>
            <a:r>
              <a:rPr kumimoji="1" lang="es-NI" altLang="ja-JP" sz="2000" dirty="0">
                <a:solidFill>
                  <a:srgbClr val="4D4D4D"/>
                </a:solidFill>
              </a:rPr>
              <a:t>Propuesta de un Comprensivo Plan Maestro de Transporte</a:t>
            </a:r>
          </a:p>
        </p:txBody>
      </p:sp>
      <p:sp>
        <p:nvSpPr>
          <p:cNvPr id="38" name="テキスト ボックス 37"/>
          <p:cNvSpPr txBox="1"/>
          <p:nvPr/>
        </p:nvSpPr>
        <p:spPr>
          <a:xfrm>
            <a:off x="1734370" y="5199238"/>
            <a:ext cx="5297735" cy="1200329"/>
          </a:xfrm>
          <a:prstGeom prst="rect">
            <a:avLst/>
          </a:prstGeom>
          <a:noFill/>
        </p:spPr>
        <p:txBody>
          <a:bodyPr wrap="square" rtlCol="0">
            <a:spAutoFit/>
          </a:bodyPr>
          <a:lstStyle/>
          <a:p>
            <a:pPr marL="285750" indent="-285750">
              <a:buFontTx/>
              <a:buChar char="-"/>
            </a:pPr>
            <a:r>
              <a:rPr kumimoji="1" lang="es-NI" altLang="ja-JP" dirty="0">
                <a:solidFill>
                  <a:srgbClr val="4D4D4D"/>
                </a:solidFill>
              </a:rPr>
              <a:t>Propuesta de infraestructura física y no física</a:t>
            </a:r>
          </a:p>
          <a:p>
            <a:r>
              <a:rPr kumimoji="1" lang="es-NI" altLang="ja-JP" dirty="0">
                <a:solidFill>
                  <a:srgbClr val="4D4D4D"/>
                </a:solidFill>
              </a:rPr>
              <a:t>(Infraestructura de carreteras, Medidas de Transporte Público, Gestión de Tráfico, </a:t>
            </a:r>
            <a:r>
              <a:rPr kumimoji="1" lang="es-NI" altLang="ja-JP" dirty="0" err="1">
                <a:solidFill>
                  <a:srgbClr val="4D4D4D"/>
                </a:solidFill>
              </a:rPr>
              <a:t>etc</a:t>
            </a:r>
            <a:r>
              <a:rPr kumimoji="1" lang="en-US" altLang="ja-JP" dirty="0">
                <a:solidFill>
                  <a:srgbClr val="4D4D4D"/>
                </a:solidFill>
              </a:rPr>
              <a:t>.) </a:t>
            </a:r>
          </a:p>
        </p:txBody>
      </p:sp>
      <p:pic>
        <p:nvPicPr>
          <p:cNvPr id="3074" name="Picture 2" descr="RIMG0711"/>
          <p:cNvPicPr>
            <a:picLocks noChangeAspect="1" noChangeArrowheads="1"/>
          </p:cNvPicPr>
          <p:nvPr/>
        </p:nvPicPr>
        <p:blipFill rotWithShape="1">
          <a:blip r:embed="rId3">
            <a:extLst>
              <a:ext uri="{28A0092B-C50C-407E-A947-70E740481C1C}">
                <a14:useLocalDpi xmlns:a14="http://schemas.microsoft.com/office/drawing/2010/main" val="0"/>
              </a:ext>
            </a:extLst>
          </a:blip>
          <a:srcRect t="16897"/>
          <a:stretch/>
        </p:blipFill>
        <p:spPr bwMode="auto">
          <a:xfrm>
            <a:off x="7421379" y="3184144"/>
            <a:ext cx="3400699" cy="21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10573128" y="668543"/>
            <a:ext cx="627942" cy="749873"/>
          </a:xfrm>
          <a:prstGeom prst="rect">
            <a:avLst/>
          </a:prstGeom>
        </p:spPr>
      </p:pic>
      <p:pic>
        <p:nvPicPr>
          <p:cNvPr id="5" name="Imagen 4"/>
          <p:cNvPicPr>
            <a:picLocks noChangeAspect="1"/>
          </p:cNvPicPr>
          <p:nvPr/>
        </p:nvPicPr>
        <p:blipFill>
          <a:blip r:embed="rId5"/>
          <a:stretch>
            <a:fillRect/>
          </a:stretch>
        </p:blipFill>
        <p:spPr>
          <a:xfrm>
            <a:off x="11278748" y="810387"/>
            <a:ext cx="634039" cy="566977"/>
          </a:xfrm>
          <a:prstGeom prst="rect">
            <a:avLst/>
          </a:prstGeom>
        </p:spPr>
      </p:pic>
    </p:spTree>
    <p:extLst>
      <p:ext uri="{BB962C8B-B14F-4D97-AF65-F5344CB8AC3E}">
        <p14:creationId xmlns:p14="http://schemas.microsoft.com/office/powerpoint/2010/main" val="65710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14</a:t>
            </a:fld>
            <a:endParaRPr lang="en-US" altLang="ja-JP" dirty="0"/>
          </a:p>
        </p:txBody>
      </p:sp>
      <p:sp>
        <p:nvSpPr>
          <p:cNvPr id="11" name="テキスト ボックス 10"/>
          <p:cNvSpPr txBox="1"/>
          <p:nvPr/>
        </p:nvSpPr>
        <p:spPr>
          <a:xfrm>
            <a:off x="1734369" y="1820452"/>
            <a:ext cx="9157306" cy="923330"/>
          </a:xfrm>
          <a:prstGeom prst="rect">
            <a:avLst/>
          </a:prstGeom>
          <a:noFill/>
        </p:spPr>
        <p:txBody>
          <a:bodyPr wrap="square" rtlCol="0">
            <a:spAutoFit/>
          </a:bodyPr>
          <a:lstStyle/>
          <a:p>
            <a:pPr marL="285750" indent="-285750">
              <a:buFontTx/>
              <a:buChar char="-"/>
            </a:pPr>
            <a:r>
              <a:rPr kumimoji="1" lang="es-NI" altLang="ja-JP" dirty="0">
                <a:solidFill>
                  <a:srgbClr val="4D4D4D"/>
                </a:solidFill>
              </a:rPr>
              <a:t>Indicadores digitales del desempeño de la ciudad</a:t>
            </a:r>
          </a:p>
          <a:p>
            <a:pPr marL="285750" indent="-285750">
              <a:buFontTx/>
              <a:buChar char="-"/>
            </a:pPr>
            <a:r>
              <a:rPr kumimoji="1" lang="es-NI" altLang="ja-JP" dirty="0">
                <a:solidFill>
                  <a:srgbClr val="4D4D4D"/>
                </a:solidFill>
              </a:rPr>
              <a:t>Identificar y Analizar el problema con CASBEE- City versión de uso mundial</a:t>
            </a:r>
            <a:r>
              <a:rPr kumimoji="1" lang="en-US" altLang="ja-JP" dirty="0">
                <a:solidFill>
                  <a:srgbClr val="4D4D4D"/>
                </a:solidFill>
              </a:rPr>
              <a:t> </a:t>
            </a:r>
          </a:p>
        </p:txBody>
      </p:sp>
      <p:sp>
        <p:nvSpPr>
          <p:cNvPr id="17" name="テキスト ボックス 16"/>
          <p:cNvSpPr txBox="1"/>
          <p:nvPr/>
        </p:nvSpPr>
        <p:spPr>
          <a:xfrm>
            <a:off x="1091444" y="1188513"/>
            <a:ext cx="10201422" cy="707886"/>
          </a:xfrm>
          <a:prstGeom prst="rect">
            <a:avLst/>
          </a:prstGeom>
          <a:noFill/>
        </p:spPr>
        <p:txBody>
          <a:bodyPr wrap="square" rtlCol="0">
            <a:spAutoFit/>
          </a:bodyPr>
          <a:lstStyle/>
          <a:p>
            <a:r>
              <a:rPr kumimoji="1" lang="es-NI" altLang="ja-JP" sz="2400" dirty="0">
                <a:solidFill>
                  <a:srgbClr val="4D4D4D"/>
                </a:solidFill>
              </a:rPr>
              <a:t>1. </a:t>
            </a:r>
            <a:r>
              <a:rPr kumimoji="1" lang="es-NI" altLang="ja-JP" sz="2000" dirty="0">
                <a:solidFill>
                  <a:srgbClr val="4D4D4D"/>
                </a:solidFill>
              </a:rPr>
              <a:t>Analizar y considerar uso de indicadores cuantitativos para evaluar ciudad</a:t>
            </a:r>
          </a:p>
          <a:p>
            <a:r>
              <a:rPr kumimoji="1" lang="es-NI" altLang="ja-JP" sz="1600" dirty="0">
                <a:solidFill>
                  <a:srgbClr val="4D4D4D"/>
                </a:solidFill>
              </a:rPr>
              <a:t>   (Justa y equitativa, seguridad y protección, conveniente, medioambiente, creatividad)</a:t>
            </a:r>
          </a:p>
        </p:txBody>
      </p:sp>
      <p:sp>
        <p:nvSpPr>
          <p:cNvPr id="18" name="テキスト ボックス 17"/>
          <p:cNvSpPr txBox="1"/>
          <p:nvPr/>
        </p:nvSpPr>
        <p:spPr>
          <a:xfrm>
            <a:off x="1926240" y="2832280"/>
            <a:ext cx="5322789" cy="2062103"/>
          </a:xfrm>
          <a:prstGeom prst="rect">
            <a:avLst/>
          </a:prstGeom>
          <a:noFill/>
          <a:ln w="19050">
            <a:solidFill>
              <a:srgbClr val="000000"/>
            </a:solidFill>
          </a:ln>
        </p:spPr>
        <p:txBody>
          <a:bodyPr wrap="square" rtlCol="0">
            <a:spAutoFit/>
          </a:bodyPr>
          <a:lstStyle/>
          <a:p>
            <a:r>
              <a:rPr kumimoji="1" lang="es-NI" altLang="ja-JP" sz="1600" dirty="0">
                <a:solidFill>
                  <a:srgbClr val="4D4D4D"/>
                </a:solidFill>
              </a:rPr>
              <a:t>CASBEE-City  -versión de uso mundial -: </a:t>
            </a:r>
          </a:p>
          <a:p>
            <a:r>
              <a:rPr kumimoji="1" lang="es-NI" altLang="ja-JP" sz="1600" dirty="0">
                <a:solidFill>
                  <a:srgbClr val="4D4D4D"/>
                </a:solidFill>
              </a:rPr>
              <a:t>Un Sistema que de manera comprensiva evalúa el desempeño ambiental de una ciudad usando indicadores de evaluación.</a:t>
            </a:r>
          </a:p>
          <a:p>
            <a:r>
              <a:rPr kumimoji="1" lang="es-NI" altLang="ja-JP" sz="1600" dirty="0">
                <a:solidFill>
                  <a:srgbClr val="4D4D4D"/>
                </a:solidFill>
              </a:rPr>
              <a:t>CASBEE-City mira de manera multilateral la calidad y desempeño en la ciudad desde el punto de vista de resultados triple como son medio ambiente, sociedad y economía</a:t>
            </a:r>
          </a:p>
        </p:txBody>
      </p:sp>
      <p:pic>
        <p:nvPicPr>
          <p:cNvPr id="2" name="図 1"/>
          <p:cNvPicPr>
            <a:picLocks noChangeAspect="1"/>
          </p:cNvPicPr>
          <p:nvPr/>
        </p:nvPicPr>
        <p:blipFill rotWithShape="1">
          <a:blip r:embed="rId2"/>
          <a:srcRect l="33385" t="56990" r="22585" b="11824"/>
          <a:stretch/>
        </p:blipFill>
        <p:spPr>
          <a:xfrm>
            <a:off x="1734978" y="4948795"/>
            <a:ext cx="5179429" cy="1889351"/>
          </a:xfrm>
          <a:prstGeom prst="rect">
            <a:avLst/>
          </a:prstGeom>
        </p:spPr>
      </p:pic>
      <p:pic>
        <p:nvPicPr>
          <p:cNvPr id="5" name="図 4"/>
          <p:cNvPicPr>
            <a:picLocks noChangeAspect="1"/>
          </p:cNvPicPr>
          <p:nvPr/>
        </p:nvPicPr>
        <p:blipFill rotWithShape="1">
          <a:blip r:embed="rId3"/>
          <a:srcRect l="39200" t="22039" r="34493" b="6986"/>
          <a:stretch/>
        </p:blipFill>
        <p:spPr>
          <a:xfrm>
            <a:off x="7255316" y="2474610"/>
            <a:ext cx="3161164" cy="4392353"/>
          </a:xfrm>
          <a:prstGeom prst="rect">
            <a:avLst/>
          </a:prstGeom>
        </p:spPr>
      </p:pic>
      <p:sp>
        <p:nvSpPr>
          <p:cNvPr id="12" name="タイトル 3"/>
          <p:cNvSpPr>
            <a:spLocks noGrp="1"/>
          </p:cNvSpPr>
          <p:nvPr>
            <p:ph type="title"/>
          </p:nvPr>
        </p:nvSpPr>
        <p:spPr>
          <a:xfrm>
            <a:off x="1415480" y="152636"/>
            <a:ext cx="9361040" cy="396044"/>
          </a:xfrm>
        </p:spPr>
        <p:txBody>
          <a:bodyPr/>
          <a:lstStyle/>
          <a:p>
            <a:r>
              <a:rPr kumimoji="1" lang="en-US" altLang="ja-JP" dirty="0"/>
              <a:t>3</a:t>
            </a:r>
            <a:r>
              <a:rPr lang="en-US" altLang="ja-JP" dirty="0"/>
              <a:t>. </a:t>
            </a:r>
            <a:r>
              <a:rPr lang="es-NI" altLang="ja-JP" dirty="0"/>
              <a:t>Enfoque Básico del Proyecto</a:t>
            </a:r>
            <a:endParaRPr kumimoji="1" lang="es-NI" altLang="ja-JP" dirty="0"/>
          </a:p>
        </p:txBody>
      </p:sp>
      <p:sp>
        <p:nvSpPr>
          <p:cNvPr id="13" name="テキスト ボックス 12"/>
          <p:cNvSpPr txBox="1"/>
          <p:nvPr/>
        </p:nvSpPr>
        <p:spPr>
          <a:xfrm>
            <a:off x="1407262" y="657467"/>
            <a:ext cx="9479837" cy="523220"/>
          </a:xfrm>
          <a:prstGeom prst="rect">
            <a:avLst/>
          </a:prstGeom>
          <a:noFill/>
        </p:spPr>
        <p:txBody>
          <a:bodyPr wrap="square" rtlCol="0">
            <a:spAutoFit/>
          </a:bodyPr>
          <a:lstStyle/>
          <a:p>
            <a:pPr marL="2057400" indent="-2057400" algn="just">
              <a:lnSpc>
                <a:spcPct val="140000"/>
              </a:lnSpc>
              <a:spcBef>
                <a:spcPts val="1800"/>
              </a:spcBef>
              <a:spcAft>
                <a:spcPts val="600"/>
              </a:spcAft>
            </a:pPr>
            <a:r>
              <a:rPr kumimoji="1" lang="es-NI" altLang="ja-JP" sz="2000" dirty="0">
                <a:solidFill>
                  <a:srgbClr val="0071BC"/>
                </a:solidFill>
                <a:cs typeface="Verdana" pitchFamily="34" charset="0"/>
              </a:rPr>
              <a:t>Enfoque 4: Armonización entre Sostenibilidad Global y Local</a:t>
            </a:r>
            <a:r>
              <a:rPr kumimoji="1" lang="en-US" altLang="ja-JP" sz="2000" dirty="0">
                <a:solidFill>
                  <a:srgbClr val="0071BC"/>
                </a:solidFill>
                <a:cs typeface="Verdana" pitchFamily="34" charset="0"/>
              </a:rPr>
              <a:t>    </a:t>
            </a:r>
          </a:p>
        </p:txBody>
      </p:sp>
      <p:pic>
        <p:nvPicPr>
          <p:cNvPr id="4" name="Imagen 3"/>
          <p:cNvPicPr>
            <a:picLocks noChangeAspect="1"/>
          </p:cNvPicPr>
          <p:nvPr/>
        </p:nvPicPr>
        <p:blipFill>
          <a:blip r:embed="rId4"/>
          <a:stretch>
            <a:fillRect/>
          </a:stretch>
        </p:blipFill>
        <p:spPr>
          <a:xfrm>
            <a:off x="10776520" y="94604"/>
            <a:ext cx="420660" cy="512108"/>
          </a:xfrm>
          <a:prstGeom prst="rect">
            <a:avLst/>
          </a:prstGeom>
        </p:spPr>
      </p:pic>
      <p:pic>
        <p:nvPicPr>
          <p:cNvPr id="6" name="Imagen 5"/>
          <p:cNvPicPr>
            <a:picLocks noChangeAspect="1"/>
          </p:cNvPicPr>
          <p:nvPr/>
        </p:nvPicPr>
        <p:blipFill>
          <a:blip r:embed="rId5"/>
          <a:stretch>
            <a:fillRect/>
          </a:stretch>
        </p:blipFill>
        <p:spPr>
          <a:xfrm>
            <a:off x="11528937" y="152636"/>
            <a:ext cx="469433" cy="420660"/>
          </a:xfrm>
          <a:prstGeom prst="rect">
            <a:avLst/>
          </a:prstGeom>
        </p:spPr>
      </p:pic>
    </p:spTree>
    <p:extLst>
      <p:ext uri="{BB962C8B-B14F-4D97-AF65-F5344CB8AC3E}">
        <p14:creationId xmlns:p14="http://schemas.microsoft.com/office/powerpoint/2010/main" val="369315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15</a:t>
            </a:fld>
            <a:endParaRPr lang="en-US" altLang="ja-JP" dirty="0"/>
          </a:p>
        </p:txBody>
      </p:sp>
      <p:pic>
        <p:nvPicPr>
          <p:cNvPr id="2050" name="Picture 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105" y="2743045"/>
            <a:ext cx="6336820" cy="27349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277373" y="5489843"/>
            <a:ext cx="5869454" cy="584775"/>
          </a:xfrm>
          <a:prstGeom prst="rect">
            <a:avLst/>
          </a:prstGeom>
          <a:noFill/>
        </p:spPr>
        <p:txBody>
          <a:bodyPr wrap="square" rtlCol="0">
            <a:spAutoFit/>
          </a:bodyPr>
          <a:lstStyle/>
          <a:p>
            <a:pPr algn="ctr"/>
            <a:r>
              <a:rPr kumimoji="1" lang="en-US" altLang="ja-JP" sz="1600" dirty="0">
                <a:solidFill>
                  <a:srgbClr val="4D4D4D"/>
                </a:solidFill>
              </a:rPr>
              <a:t>Fi</a:t>
            </a:r>
            <a:r>
              <a:rPr kumimoji="1" lang="es-NI" altLang="ja-JP" sz="1600" dirty="0">
                <a:solidFill>
                  <a:srgbClr val="4D4D4D"/>
                </a:solidFill>
              </a:rPr>
              <a:t>gura: Plan de Construcción de Ruta Vial(línea verde) </a:t>
            </a:r>
            <a:r>
              <a:rPr kumimoji="1" lang="en-US" altLang="ja-JP" sz="1600" dirty="0">
                <a:solidFill>
                  <a:srgbClr val="4D4D4D"/>
                </a:solidFill>
              </a:rPr>
              <a:t>y BRT(3 </a:t>
            </a:r>
            <a:r>
              <a:rPr kumimoji="1" lang="en-US" altLang="ja-JP" sz="1600" dirty="0" err="1">
                <a:solidFill>
                  <a:srgbClr val="4D4D4D"/>
                </a:solidFill>
              </a:rPr>
              <a:t>rutas</a:t>
            </a:r>
            <a:r>
              <a:rPr kumimoji="1" lang="en-US" altLang="ja-JP" sz="1600" dirty="0">
                <a:solidFill>
                  <a:srgbClr val="4D4D4D"/>
                </a:solidFill>
              </a:rPr>
              <a:t>)</a:t>
            </a:r>
            <a:endParaRPr kumimoji="1" lang="ja-JP" altLang="en-US" sz="1600" dirty="0">
              <a:solidFill>
                <a:srgbClr val="4D4D4D"/>
              </a:solidFill>
            </a:endParaRPr>
          </a:p>
        </p:txBody>
      </p:sp>
      <p:sp>
        <p:nvSpPr>
          <p:cNvPr id="14" name="テキスト ボックス 13"/>
          <p:cNvSpPr txBox="1"/>
          <p:nvPr/>
        </p:nvSpPr>
        <p:spPr>
          <a:xfrm>
            <a:off x="2086692" y="6206662"/>
            <a:ext cx="4181611" cy="276999"/>
          </a:xfrm>
          <a:prstGeom prst="rect">
            <a:avLst/>
          </a:prstGeom>
          <a:noFill/>
        </p:spPr>
        <p:txBody>
          <a:bodyPr wrap="square" rtlCol="0">
            <a:spAutoFit/>
          </a:bodyPr>
          <a:lstStyle/>
          <a:p>
            <a:r>
              <a:rPr kumimoji="1" lang="es-NI" altLang="ja-JP" sz="1200" dirty="0">
                <a:solidFill>
                  <a:srgbClr val="4D4D4D"/>
                </a:solidFill>
              </a:rPr>
              <a:t>Fuente</a:t>
            </a:r>
            <a:r>
              <a:rPr kumimoji="1" lang="en-US" altLang="ja-JP" sz="1200" dirty="0">
                <a:solidFill>
                  <a:srgbClr val="4D4D4D"/>
                </a:solidFill>
              </a:rPr>
              <a:t>: </a:t>
            </a:r>
            <a:r>
              <a:rPr kumimoji="1" lang="es-PE" altLang="ja-JP" sz="1200" dirty="0">
                <a:solidFill>
                  <a:srgbClr val="4D4D4D"/>
                </a:solidFill>
              </a:rPr>
              <a:t>Plan de Accion Managua Sostenible</a:t>
            </a:r>
            <a:endParaRPr kumimoji="1" lang="ja-JP" altLang="en-US" sz="1200" dirty="0">
              <a:solidFill>
                <a:srgbClr val="4D4D4D"/>
              </a:solidFill>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3709" y="2447266"/>
            <a:ext cx="4028165" cy="3264361"/>
          </a:xfrm>
          <a:prstGeom prst="rect">
            <a:avLst/>
          </a:prstGeom>
        </p:spPr>
      </p:pic>
      <p:sp>
        <p:nvSpPr>
          <p:cNvPr id="16" name="テキスト ボックス 15"/>
          <p:cNvSpPr txBox="1"/>
          <p:nvPr/>
        </p:nvSpPr>
        <p:spPr>
          <a:xfrm>
            <a:off x="6816080" y="5686205"/>
            <a:ext cx="3969390" cy="338554"/>
          </a:xfrm>
          <a:prstGeom prst="rect">
            <a:avLst/>
          </a:prstGeom>
          <a:noFill/>
        </p:spPr>
        <p:txBody>
          <a:bodyPr wrap="square" rtlCol="0">
            <a:spAutoFit/>
          </a:bodyPr>
          <a:lstStyle/>
          <a:p>
            <a:pPr algn="ctr"/>
            <a:r>
              <a:rPr kumimoji="1" lang="en-US" altLang="ja-JP" sz="1600" dirty="0" err="1">
                <a:solidFill>
                  <a:srgbClr val="4D4D4D"/>
                </a:solidFill>
              </a:rPr>
              <a:t>Figura</a:t>
            </a:r>
            <a:r>
              <a:rPr kumimoji="1" lang="en-US" altLang="ja-JP" sz="1600" dirty="0">
                <a:solidFill>
                  <a:srgbClr val="4D4D4D"/>
                </a:solidFill>
              </a:rPr>
              <a:t>: </a:t>
            </a:r>
            <a:r>
              <a:rPr kumimoji="1" lang="en-US" altLang="ja-JP" sz="1600" dirty="0" err="1">
                <a:solidFill>
                  <a:srgbClr val="4D4D4D"/>
                </a:solidFill>
              </a:rPr>
              <a:t>Gestión</a:t>
            </a:r>
            <a:r>
              <a:rPr kumimoji="1" lang="en-US" altLang="ja-JP" sz="1600" dirty="0">
                <a:solidFill>
                  <a:srgbClr val="4D4D4D"/>
                </a:solidFill>
              </a:rPr>
              <a:t> Vial e ITS</a:t>
            </a:r>
            <a:endParaRPr kumimoji="1" lang="ja-JP" altLang="en-US" sz="1600" dirty="0">
              <a:solidFill>
                <a:srgbClr val="4D4D4D"/>
              </a:solidFill>
            </a:endParaRPr>
          </a:p>
        </p:txBody>
      </p:sp>
      <p:sp>
        <p:nvSpPr>
          <p:cNvPr id="17" name="テキスト ボックス 16"/>
          <p:cNvSpPr txBox="1"/>
          <p:nvPr/>
        </p:nvSpPr>
        <p:spPr>
          <a:xfrm>
            <a:off x="204104" y="1327273"/>
            <a:ext cx="9157306" cy="707886"/>
          </a:xfrm>
          <a:prstGeom prst="rect">
            <a:avLst/>
          </a:prstGeom>
          <a:noFill/>
        </p:spPr>
        <p:txBody>
          <a:bodyPr wrap="square" rtlCol="0">
            <a:spAutoFit/>
          </a:bodyPr>
          <a:lstStyle/>
          <a:p>
            <a:pPr marL="355600" indent="-355600"/>
            <a:r>
              <a:rPr kumimoji="1" lang="en-US" altLang="ja-JP" sz="2000" dirty="0">
                <a:solidFill>
                  <a:srgbClr val="4D4D4D"/>
                </a:solidFill>
              </a:rPr>
              <a:t>2. </a:t>
            </a:r>
            <a:r>
              <a:rPr kumimoji="1" lang="es-NI" altLang="ja-JP" sz="2000" dirty="0">
                <a:solidFill>
                  <a:srgbClr val="4D4D4D"/>
                </a:solidFill>
              </a:rPr>
              <a:t>Análisis y consideración del sistema del transporte urbano tomando en cuenta el comportamiento de los residentes</a:t>
            </a:r>
          </a:p>
        </p:txBody>
      </p:sp>
      <p:sp>
        <p:nvSpPr>
          <p:cNvPr id="18" name="テキスト ボックス 17"/>
          <p:cNvSpPr txBox="1"/>
          <p:nvPr/>
        </p:nvSpPr>
        <p:spPr>
          <a:xfrm>
            <a:off x="204104" y="2035159"/>
            <a:ext cx="9157306" cy="646331"/>
          </a:xfrm>
          <a:prstGeom prst="rect">
            <a:avLst/>
          </a:prstGeom>
          <a:noFill/>
        </p:spPr>
        <p:txBody>
          <a:bodyPr wrap="square" rtlCol="0">
            <a:spAutoFit/>
          </a:bodyPr>
          <a:lstStyle/>
          <a:p>
            <a:pPr marL="285750" indent="-285750">
              <a:buFontTx/>
              <a:buChar char="-"/>
            </a:pPr>
            <a:r>
              <a:rPr kumimoji="1" lang="es-NI" altLang="ja-JP" dirty="0">
                <a:solidFill>
                  <a:srgbClr val="4D4D4D"/>
                </a:solidFill>
              </a:rPr>
              <a:t>Considerar la optimización del transporte (BRT, gestión de tráfico, ITS, etc.)</a:t>
            </a:r>
          </a:p>
        </p:txBody>
      </p:sp>
      <p:sp>
        <p:nvSpPr>
          <p:cNvPr id="19" name="タイトル 3"/>
          <p:cNvSpPr>
            <a:spLocks noGrp="1"/>
          </p:cNvSpPr>
          <p:nvPr>
            <p:ph type="title"/>
          </p:nvPr>
        </p:nvSpPr>
        <p:spPr>
          <a:xfrm>
            <a:off x="1415480" y="152636"/>
            <a:ext cx="9361040" cy="396044"/>
          </a:xfrm>
        </p:spPr>
        <p:txBody>
          <a:bodyPr/>
          <a:lstStyle/>
          <a:p>
            <a:r>
              <a:rPr kumimoji="1" lang="en-US" altLang="ja-JP" dirty="0"/>
              <a:t>3</a:t>
            </a:r>
            <a:r>
              <a:rPr lang="en-US" altLang="ja-JP" dirty="0"/>
              <a:t>. </a:t>
            </a:r>
            <a:r>
              <a:rPr lang="es-NI" altLang="ja-JP" dirty="0"/>
              <a:t>Enfoque Básico del Proyecto</a:t>
            </a:r>
            <a:endParaRPr kumimoji="1" lang="es-NI" altLang="ja-JP" dirty="0"/>
          </a:p>
        </p:txBody>
      </p:sp>
      <p:sp>
        <p:nvSpPr>
          <p:cNvPr id="20" name="テキスト ボックス 19"/>
          <p:cNvSpPr txBox="1"/>
          <p:nvPr/>
        </p:nvSpPr>
        <p:spPr>
          <a:xfrm>
            <a:off x="204104" y="772165"/>
            <a:ext cx="9479837" cy="523220"/>
          </a:xfrm>
          <a:prstGeom prst="rect">
            <a:avLst/>
          </a:prstGeom>
          <a:noFill/>
        </p:spPr>
        <p:txBody>
          <a:bodyPr wrap="square" rtlCol="0">
            <a:spAutoFit/>
          </a:bodyPr>
          <a:lstStyle/>
          <a:p>
            <a:pPr marL="2057400" indent="-2057400" algn="just">
              <a:lnSpc>
                <a:spcPct val="140000"/>
              </a:lnSpc>
              <a:spcBef>
                <a:spcPts val="1800"/>
              </a:spcBef>
              <a:spcAft>
                <a:spcPts val="600"/>
              </a:spcAft>
            </a:pPr>
            <a:r>
              <a:rPr kumimoji="1" lang="es-NI" altLang="ja-JP" sz="2000" dirty="0">
                <a:solidFill>
                  <a:srgbClr val="0071BC"/>
                </a:solidFill>
                <a:cs typeface="Verdana" pitchFamily="34" charset="0"/>
              </a:rPr>
              <a:t>Enfoque 4: Armonización entre Sostenibilidad Global y Local</a:t>
            </a:r>
            <a:r>
              <a:rPr kumimoji="1" lang="en-US" altLang="ja-JP" sz="2000" dirty="0">
                <a:solidFill>
                  <a:srgbClr val="0071BC"/>
                </a:solidFill>
                <a:cs typeface="Verdana" pitchFamily="34" charset="0"/>
              </a:rPr>
              <a:t>    </a:t>
            </a:r>
          </a:p>
        </p:txBody>
      </p:sp>
      <p:pic>
        <p:nvPicPr>
          <p:cNvPr id="2" name="Imagen 1"/>
          <p:cNvPicPr>
            <a:picLocks noChangeAspect="1"/>
          </p:cNvPicPr>
          <p:nvPr/>
        </p:nvPicPr>
        <p:blipFill>
          <a:blip r:embed="rId4"/>
          <a:stretch>
            <a:fillRect/>
          </a:stretch>
        </p:blipFill>
        <p:spPr>
          <a:xfrm>
            <a:off x="10539726" y="772165"/>
            <a:ext cx="627942" cy="749873"/>
          </a:xfrm>
          <a:prstGeom prst="rect">
            <a:avLst/>
          </a:prstGeom>
        </p:spPr>
      </p:pic>
      <p:pic>
        <p:nvPicPr>
          <p:cNvPr id="4" name="Imagen 3"/>
          <p:cNvPicPr>
            <a:picLocks noChangeAspect="1"/>
          </p:cNvPicPr>
          <p:nvPr/>
        </p:nvPicPr>
        <p:blipFill>
          <a:blip r:embed="rId5"/>
          <a:stretch>
            <a:fillRect/>
          </a:stretch>
        </p:blipFill>
        <p:spPr>
          <a:xfrm>
            <a:off x="11348289" y="772165"/>
            <a:ext cx="634039" cy="566977"/>
          </a:xfrm>
          <a:prstGeom prst="rect">
            <a:avLst/>
          </a:prstGeom>
        </p:spPr>
      </p:pic>
    </p:spTree>
    <p:extLst>
      <p:ext uri="{BB962C8B-B14F-4D97-AF65-F5344CB8AC3E}">
        <p14:creationId xmlns:p14="http://schemas.microsoft.com/office/powerpoint/2010/main" val="3059865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3</a:t>
            </a:r>
            <a:r>
              <a:rPr lang="en-US" altLang="ja-JP" dirty="0"/>
              <a:t>. </a:t>
            </a:r>
            <a:r>
              <a:rPr lang="es-NI" altLang="ja-JP" dirty="0"/>
              <a:t>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16</a:t>
            </a:fld>
            <a:endParaRPr lang="en-US" altLang="ja-JP" dirty="0"/>
          </a:p>
        </p:txBody>
      </p:sp>
      <p:sp>
        <p:nvSpPr>
          <p:cNvPr id="9" name="テキスト ボックス 8"/>
          <p:cNvSpPr txBox="1"/>
          <p:nvPr/>
        </p:nvSpPr>
        <p:spPr>
          <a:xfrm>
            <a:off x="335360" y="3543591"/>
            <a:ext cx="9157306" cy="400110"/>
          </a:xfrm>
          <a:prstGeom prst="rect">
            <a:avLst/>
          </a:prstGeom>
          <a:noFill/>
        </p:spPr>
        <p:txBody>
          <a:bodyPr wrap="square" rtlCol="0">
            <a:spAutoFit/>
          </a:bodyPr>
          <a:lstStyle/>
          <a:p>
            <a:pPr marL="355600" indent="-355600"/>
            <a:r>
              <a:rPr kumimoji="1" lang="en-US" altLang="ja-JP" sz="2000" dirty="0">
                <a:solidFill>
                  <a:srgbClr val="4D4D4D"/>
                </a:solidFill>
              </a:rPr>
              <a:t>2. </a:t>
            </a:r>
            <a:r>
              <a:rPr kumimoji="1" lang="es-NI" altLang="ja-JP" sz="2000" dirty="0">
                <a:solidFill>
                  <a:srgbClr val="4D4D4D"/>
                </a:solidFill>
              </a:rPr>
              <a:t>Desarrollo de espacios abiertos para mitigación ante desastres</a:t>
            </a:r>
          </a:p>
        </p:txBody>
      </p:sp>
      <p:sp>
        <p:nvSpPr>
          <p:cNvPr id="11" name="テキスト ボックス 10"/>
          <p:cNvSpPr txBox="1"/>
          <p:nvPr/>
        </p:nvSpPr>
        <p:spPr>
          <a:xfrm>
            <a:off x="335360" y="2250235"/>
            <a:ext cx="9157306" cy="1477328"/>
          </a:xfrm>
          <a:prstGeom prst="rect">
            <a:avLst/>
          </a:prstGeom>
          <a:noFill/>
        </p:spPr>
        <p:txBody>
          <a:bodyPr wrap="square" rtlCol="0">
            <a:spAutoFit/>
          </a:bodyPr>
          <a:lstStyle/>
          <a:p>
            <a:pPr marL="285750" indent="-285750">
              <a:buFontTx/>
              <a:buChar char="-"/>
            </a:pPr>
            <a:r>
              <a:rPr kumimoji="1" lang="es-NI" altLang="ja-JP" dirty="0">
                <a:solidFill>
                  <a:srgbClr val="4D4D4D"/>
                </a:solidFill>
              </a:rPr>
              <a:t>Considerar direcciones de desarrollo basados en el uso de suelo y planificación de carreteras.</a:t>
            </a:r>
          </a:p>
          <a:p>
            <a:pPr marL="285750" indent="-285750">
              <a:buFontTx/>
              <a:buChar char="-"/>
            </a:pPr>
            <a:r>
              <a:rPr kumimoji="1" lang="es-NI" altLang="ja-JP" dirty="0">
                <a:solidFill>
                  <a:srgbClr val="4D4D4D"/>
                </a:solidFill>
              </a:rPr>
              <a:t>Considerar plan especial y funcional para dar respuesta a emergencias fácilmente (Carreteras, parques, aeropuerto, terminal de evacuación etc.)</a:t>
            </a:r>
          </a:p>
          <a:p>
            <a:pPr marL="285750" indent="-285750">
              <a:buFontTx/>
              <a:buChar char="-"/>
            </a:pPr>
            <a:endParaRPr kumimoji="1" lang="ja-JP" altLang="en-US" dirty="0">
              <a:solidFill>
                <a:srgbClr val="4D4D4D"/>
              </a:solidFill>
            </a:endParaRPr>
          </a:p>
        </p:txBody>
      </p:sp>
      <p:sp>
        <p:nvSpPr>
          <p:cNvPr id="13" name="テキスト ボックス 12"/>
          <p:cNvSpPr txBox="1"/>
          <p:nvPr/>
        </p:nvSpPr>
        <p:spPr>
          <a:xfrm>
            <a:off x="335360" y="4007949"/>
            <a:ext cx="9157306" cy="646331"/>
          </a:xfrm>
          <a:prstGeom prst="rect">
            <a:avLst/>
          </a:prstGeom>
          <a:noFill/>
        </p:spPr>
        <p:txBody>
          <a:bodyPr wrap="square" rtlCol="0">
            <a:spAutoFit/>
          </a:bodyPr>
          <a:lstStyle/>
          <a:p>
            <a:pPr marL="285750" indent="-285750">
              <a:buFontTx/>
              <a:buChar char="-"/>
            </a:pPr>
            <a:r>
              <a:rPr kumimoji="1" lang="es-NI" altLang="ja-JP" dirty="0">
                <a:solidFill>
                  <a:srgbClr val="4D4D4D"/>
                </a:solidFill>
              </a:rPr>
              <a:t>Reflejar punto de encuentro en la mitigación de desastres en la planificación de uso de suelos</a:t>
            </a:r>
          </a:p>
        </p:txBody>
      </p:sp>
      <p:sp>
        <p:nvSpPr>
          <p:cNvPr id="15" name="テキスト ボックス 14"/>
          <p:cNvSpPr txBox="1"/>
          <p:nvPr/>
        </p:nvSpPr>
        <p:spPr>
          <a:xfrm>
            <a:off x="335360" y="803769"/>
            <a:ext cx="9906000" cy="523220"/>
          </a:xfrm>
          <a:prstGeom prst="rect">
            <a:avLst/>
          </a:prstGeom>
          <a:noFill/>
        </p:spPr>
        <p:txBody>
          <a:bodyPr wrap="square" rtlCol="0">
            <a:spAutoFit/>
          </a:bodyPr>
          <a:lstStyle/>
          <a:p>
            <a:pPr marL="2057400" indent="-2057400" algn="just">
              <a:lnSpc>
                <a:spcPct val="140000"/>
              </a:lnSpc>
              <a:spcBef>
                <a:spcPts val="1800"/>
              </a:spcBef>
              <a:spcAft>
                <a:spcPts val="600"/>
              </a:spcAft>
            </a:pPr>
            <a:r>
              <a:rPr kumimoji="1" lang="es-NI" altLang="ja-JP" sz="2000" dirty="0">
                <a:solidFill>
                  <a:srgbClr val="0071BC"/>
                </a:solidFill>
                <a:cs typeface="Verdana" pitchFamily="34" charset="0"/>
              </a:rPr>
              <a:t>Enfoque 5: Ciudad resistente por uso eficiente de suelos y planificación vial</a:t>
            </a:r>
          </a:p>
        </p:txBody>
      </p:sp>
      <p:sp>
        <p:nvSpPr>
          <p:cNvPr id="17" name="テキスト ボックス 16"/>
          <p:cNvSpPr txBox="1"/>
          <p:nvPr/>
        </p:nvSpPr>
        <p:spPr>
          <a:xfrm>
            <a:off x="335360" y="1434669"/>
            <a:ext cx="9157306" cy="707886"/>
          </a:xfrm>
          <a:prstGeom prst="rect">
            <a:avLst/>
          </a:prstGeom>
          <a:noFill/>
        </p:spPr>
        <p:txBody>
          <a:bodyPr wrap="square" rtlCol="0">
            <a:spAutoFit/>
          </a:bodyPr>
          <a:lstStyle/>
          <a:p>
            <a:pPr marL="355600" indent="-355600"/>
            <a:r>
              <a:rPr kumimoji="1" lang="en-US" altLang="ja-JP" sz="2000" dirty="0">
                <a:solidFill>
                  <a:srgbClr val="4D4D4D"/>
                </a:solidFill>
              </a:rPr>
              <a:t>1. </a:t>
            </a:r>
            <a:r>
              <a:rPr kumimoji="1" lang="es-NI" altLang="ja-JP" sz="2000" dirty="0">
                <a:solidFill>
                  <a:srgbClr val="4D4D4D"/>
                </a:solidFill>
              </a:rPr>
              <a:t>Ciudad </a:t>
            </a:r>
            <a:r>
              <a:rPr kumimoji="1" lang="es-NI" altLang="ja-JP" sz="2000" dirty="0" err="1">
                <a:solidFill>
                  <a:srgbClr val="4D4D4D"/>
                </a:solidFill>
              </a:rPr>
              <a:t>resiliente</a:t>
            </a:r>
            <a:r>
              <a:rPr kumimoji="1" lang="es-NI" altLang="ja-JP" sz="2000" dirty="0">
                <a:solidFill>
                  <a:srgbClr val="4D4D4D"/>
                </a:solidFill>
              </a:rPr>
              <a:t> con disposición</a:t>
            </a:r>
            <a:r>
              <a:rPr kumimoji="1" lang="es-NI" altLang="ja-JP" sz="2000" dirty="0">
                <a:solidFill>
                  <a:srgbClr val="FF0000"/>
                </a:solidFill>
              </a:rPr>
              <a:t> </a:t>
            </a:r>
            <a:r>
              <a:rPr kumimoji="1" lang="es-NI" altLang="ja-JP" sz="2000" dirty="0">
                <a:solidFill>
                  <a:srgbClr val="4D4D4D"/>
                </a:solidFill>
              </a:rPr>
              <a:t>a desastres naturales y una adecuada respuesta a emergencias</a:t>
            </a:r>
          </a:p>
        </p:txBody>
      </p:sp>
      <p:sp>
        <p:nvSpPr>
          <p:cNvPr id="10" name="テキスト ボックス 9"/>
          <p:cNvSpPr txBox="1"/>
          <p:nvPr/>
        </p:nvSpPr>
        <p:spPr>
          <a:xfrm>
            <a:off x="335360" y="4718528"/>
            <a:ext cx="9157306" cy="707886"/>
          </a:xfrm>
          <a:prstGeom prst="rect">
            <a:avLst/>
          </a:prstGeom>
          <a:noFill/>
        </p:spPr>
        <p:txBody>
          <a:bodyPr wrap="square" rtlCol="0">
            <a:spAutoFit/>
          </a:bodyPr>
          <a:lstStyle/>
          <a:p>
            <a:pPr marL="355600" indent="-355600"/>
            <a:r>
              <a:rPr kumimoji="1" lang="en-US" altLang="ja-JP" sz="2000" dirty="0">
                <a:solidFill>
                  <a:srgbClr val="4D4D4D"/>
                </a:solidFill>
              </a:rPr>
              <a:t>3. </a:t>
            </a:r>
            <a:r>
              <a:rPr kumimoji="1" lang="es-NI" altLang="ja-JP" sz="2000" dirty="0">
                <a:solidFill>
                  <a:srgbClr val="4D4D4D"/>
                </a:solidFill>
              </a:rPr>
              <a:t>Ciudad </a:t>
            </a:r>
            <a:r>
              <a:rPr kumimoji="1" lang="es-NI" altLang="ja-JP" sz="2000" dirty="0" err="1">
                <a:solidFill>
                  <a:srgbClr val="4D4D4D"/>
                </a:solidFill>
              </a:rPr>
              <a:t>resiliente</a:t>
            </a:r>
            <a:r>
              <a:rPr kumimoji="1" lang="es-NI" altLang="ja-JP" sz="2000" dirty="0">
                <a:solidFill>
                  <a:srgbClr val="4D4D4D"/>
                </a:solidFill>
              </a:rPr>
              <a:t> ante desastres naturales con los últimos conocimientos y tecnología de Japón</a:t>
            </a:r>
          </a:p>
        </p:txBody>
      </p:sp>
      <p:sp>
        <p:nvSpPr>
          <p:cNvPr id="12" name="テキスト ボックス 11"/>
          <p:cNvSpPr txBox="1"/>
          <p:nvPr/>
        </p:nvSpPr>
        <p:spPr>
          <a:xfrm>
            <a:off x="335360" y="5494178"/>
            <a:ext cx="9157306" cy="646331"/>
          </a:xfrm>
          <a:prstGeom prst="rect">
            <a:avLst/>
          </a:prstGeom>
          <a:noFill/>
        </p:spPr>
        <p:txBody>
          <a:bodyPr wrap="square" rtlCol="0">
            <a:spAutoFit/>
          </a:bodyPr>
          <a:lstStyle/>
          <a:p>
            <a:pPr marL="285750" indent="-285750">
              <a:buFontTx/>
              <a:buChar char="-"/>
            </a:pPr>
            <a:r>
              <a:rPr kumimoji="1" lang="es-NI" altLang="ja-JP" dirty="0">
                <a:solidFill>
                  <a:srgbClr val="4D4D4D"/>
                </a:solidFill>
              </a:rPr>
              <a:t>Introducir lo ultimo en conocimientos y tecnología del Japón para prevención de desastres</a:t>
            </a:r>
          </a:p>
        </p:txBody>
      </p:sp>
      <p:sp>
        <p:nvSpPr>
          <p:cNvPr id="16" name="テキスト ボックス 15"/>
          <p:cNvSpPr txBox="1"/>
          <p:nvPr/>
        </p:nvSpPr>
        <p:spPr>
          <a:xfrm>
            <a:off x="541265" y="6150114"/>
            <a:ext cx="9157306" cy="707886"/>
          </a:xfrm>
          <a:prstGeom prst="rect">
            <a:avLst/>
          </a:prstGeom>
          <a:noFill/>
        </p:spPr>
        <p:txBody>
          <a:bodyPr wrap="square" rtlCol="0">
            <a:spAutoFit/>
          </a:bodyPr>
          <a:lstStyle/>
          <a:p>
            <a:r>
              <a:rPr kumimoji="1" lang="es-NI" altLang="ja-JP" sz="2000" dirty="0">
                <a:solidFill>
                  <a:srgbClr val="4D4D4D"/>
                </a:solidFill>
              </a:rPr>
              <a:t>Estos enfoque serán adoptados en consulta con las agencias relevantes.</a:t>
            </a:r>
          </a:p>
        </p:txBody>
      </p:sp>
      <p:pic>
        <p:nvPicPr>
          <p:cNvPr id="14" name="図 17"/>
          <p:cNvPicPr>
            <a:picLocks noChangeAspect="1"/>
          </p:cNvPicPr>
          <p:nvPr/>
        </p:nvPicPr>
        <p:blipFill>
          <a:blip r:embed="rId2"/>
          <a:stretch>
            <a:fillRect/>
          </a:stretch>
        </p:blipFill>
        <p:spPr>
          <a:xfrm>
            <a:off x="10819428" y="750210"/>
            <a:ext cx="399791" cy="481248"/>
          </a:xfrm>
          <a:prstGeom prst="rect">
            <a:avLst/>
          </a:prstGeom>
        </p:spPr>
      </p:pic>
      <p:pic>
        <p:nvPicPr>
          <p:cNvPr id="2" name="Imagen 1"/>
          <p:cNvPicPr>
            <a:picLocks noChangeAspect="1"/>
          </p:cNvPicPr>
          <p:nvPr/>
        </p:nvPicPr>
        <p:blipFill>
          <a:blip r:embed="rId3"/>
          <a:stretch>
            <a:fillRect/>
          </a:stretch>
        </p:blipFill>
        <p:spPr>
          <a:xfrm>
            <a:off x="11364331" y="743979"/>
            <a:ext cx="634039" cy="566977"/>
          </a:xfrm>
          <a:prstGeom prst="rect">
            <a:avLst/>
          </a:prstGeom>
        </p:spPr>
      </p:pic>
    </p:spTree>
    <p:extLst>
      <p:ext uri="{BB962C8B-B14F-4D97-AF65-F5344CB8AC3E}">
        <p14:creationId xmlns:p14="http://schemas.microsoft.com/office/powerpoint/2010/main" val="322479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17</a:t>
            </a:fld>
            <a:endParaRPr lang="en-US" altLang="ja-JP" dirty="0"/>
          </a:p>
        </p:txBody>
      </p:sp>
      <p:sp>
        <p:nvSpPr>
          <p:cNvPr id="5" name="テキスト ボックス 4"/>
          <p:cNvSpPr txBox="1"/>
          <p:nvPr/>
        </p:nvSpPr>
        <p:spPr>
          <a:xfrm>
            <a:off x="1219928" y="548680"/>
            <a:ext cx="2667525" cy="609398"/>
          </a:xfrm>
          <a:prstGeom prst="rect">
            <a:avLst/>
          </a:prstGeom>
          <a:noFill/>
        </p:spPr>
        <p:txBody>
          <a:bodyPr wrap="none" rtlCol="0">
            <a:spAutoFit/>
          </a:bodyPr>
          <a:lstStyle/>
          <a:p>
            <a:pPr algn="just">
              <a:lnSpc>
                <a:spcPct val="140000"/>
              </a:lnSpc>
              <a:spcBef>
                <a:spcPts val="1800"/>
              </a:spcBef>
              <a:spcAft>
                <a:spcPts val="600"/>
              </a:spcAft>
            </a:pPr>
            <a:r>
              <a:rPr kumimoji="1" lang="en-US" altLang="ja-JP" sz="2400" dirty="0" err="1">
                <a:solidFill>
                  <a:srgbClr val="0071BC"/>
                </a:solidFill>
                <a:cs typeface="Verdana" pitchFamily="34" charset="0"/>
              </a:rPr>
              <a:t>Flujo</a:t>
            </a:r>
            <a:r>
              <a:rPr kumimoji="1" lang="en-US" altLang="ja-JP" sz="2400" dirty="0">
                <a:solidFill>
                  <a:srgbClr val="0071BC"/>
                </a:solidFill>
                <a:cs typeface="Verdana" pitchFamily="34" charset="0"/>
              </a:rPr>
              <a:t> de </a:t>
            </a:r>
            <a:r>
              <a:rPr kumimoji="1" lang="en-US" altLang="ja-JP" sz="2400" dirty="0" err="1">
                <a:solidFill>
                  <a:srgbClr val="0071BC"/>
                </a:solidFill>
                <a:cs typeface="Verdana" pitchFamily="34" charset="0"/>
              </a:rPr>
              <a:t>Trabajo</a:t>
            </a:r>
            <a:endParaRPr kumimoji="1" lang="en-US" altLang="ja-JP" sz="2400" dirty="0">
              <a:solidFill>
                <a:srgbClr val="0071BC"/>
              </a:solidFill>
              <a:cs typeface="Verdana" pitchFamily="34" charset="0"/>
            </a:endParaRPr>
          </a:p>
        </p:txBody>
      </p:sp>
      <p:sp>
        <p:nvSpPr>
          <p:cNvPr id="8" name="タイトル 3"/>
          <p:cNvSpPr>
            <a:spLocks noGrp="1"/>
          </p:cNvSpPr>
          <p:nvPr>
            <p:ph type="title"/>
          </p:nvPr>
        </p:nvSpPr>
        <p:spPr>
          <a:xfrm>
            <a:off x="1415480" y="152636"/>
            <a:ext cx="9361040" cy="396044"/>
          </a:xfrm>
        </p:spPr>
        <p:txBody>
          <a:bodyPr/>
          <a:lstStyle/>
          <a:p>
            <a:r>
              <a:rPr kumimoji="1" lang="en-US" altLang="ja-JP" dirty="0"/>
              <a:t>4</a:t>
            </a:r>
            <a:r>
              <a:rPr lang="en-US" altLang="ja-JP" dirty="0"/>
              <a:t>.</a:t>
            </a:r>
            <a:r>
              <a:rPr lang="es-NI" altLang="ja-JP" dirty="0"/>
              <a:t> Programa de Trabajo y Metodología</a:t>
            </a:r>
            <a:endParaRPr kumimoji="1" lang="es-NI" altLang="ja-JP" dirty="0"/>
          </a:p>
        </p:txBody>
      </p:sp>
      <p:pic>
        <p:nvPicPr>
          <p:cNvPr id="9" name="図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8" y="1158078"/>
            <a:ext cx="11565232" cy="543418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0575970" y="-5989"/>
            <a:ext cx="597460" cy="713294"/>
          </a:xfrm>
          <a:prstGeom prst="rect">
            <a:avLst/>
          </a:prstGeom>
        </p:spPr>
      </p:pic>
      <p:pic>
        <p:nvPicPr>
          <p:cNvPr id="4" name="Imagen 3"/>
          <p:cNvPicPr>
            <a:picLocks noChangeAspect="1"/>
          </p:cNvPicPr>
          <p:nvPr/>
        </p:nvPicPr>
        <p:blipFill>
          <a:blip r:embed="rId4"/>
          <a:stretch>
            <a:fillRect/>
          </a:stretch>
        </p:blipFill>
        <p:spPr>
          <a:xfrm>
            <a:off x="11324226" y="67169"/>
            <a:ext cx="634039" cy="566977"/>
          </a:xfrm>
          <a:prstGeom prst="rect">
            <a:avLst/>
          </a:prstGeom>
        </p:spPr>
      </p:pic>
    </p:spTree>
    <p:extLst>
      <p:ext uri="{BB962C8B-B14F-4D97-AF65-F5344CB8AC3E}">
        <p14:creationId xmlns:p14="http://schemas.microsoft.com/office/powerpoint/2010/main" val="1785665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1. Introducción</a:t>
            </a:r>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2</a:t>
            </a:fld>
            <a:endParaRPr lang="en-US" altLang="ja-JP" dirty="0"/>
          </a:p>
        </p:txBody>
      </p:sp>
      <p:sp>
        <p:nvSpPr>
          <p:cNvPr id="2" name="テキスト ボックス 1"/>
          <p:cNvSpPr txBox="1"/>
          <p:nvPr/>
        </p:nvSpPr>
        <p:spPr>
          <a:xfrm>
            <a:off x="1309076" y="631370"/>
            <a:ext cx="4286623"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Antecedentes del Proyecto</a:t>
            </a:r>
          </a:p>
        </p:txBody>
      </p:sp>
      <p:sp>
        <p:nvSpPr>
          <p:cNvPr id="6" name="テキスト ボックス 5"/>
          <p:cNvSpPr txBox="1"/>
          <p:nvPr/>
        </p:nvSpPr>
        <p:spPr>
          <a:xfrm>
            <a:off x="1609331" y="1354222"/>
            <a:ext cx="5673348" cy="369332"/>
          </a:xfrm>
          <a:prstGeom prst="rect">
            <a:avLst/>
          </a:prstGeom>
          <a:noFill/>
        </p:spPr>
        <p:txBody>
          <a:bodyPr wrap="none" rtlCol="0">
            <a:spAutoFit/>
          </a:bodyPr>
          <a:lstStyle/>
          <a:p>
            <a:r>
              <a:rPr kumimoji="1" lang="es-NI" altLang="ja-JP" dirty="0">
                <a:solidFill>
                  <a:srgbClr val="4D4D4D"/>
                </a:solidFill>
              </a:rPr>
              <a:t>La ciudad de Managua enfrenta algunos retos</a:t>
            </a:r>
            <a:r>
              <a:rPr kumimoji="1" lang="en-US" altLang="ja-JP" dirty="0">
                <a:solidFill>
                  <a:srgbClr val="4D4D4D"/>
                </a:solidFill>
              </a:rPr>
              <a:t>…</a:t>
            </a:r>
            <a:endParaRPr kumimoji="1" lang="ja-JP" altLang="en-US" dirty="0">
              <a:solidFill>
                <a:srgbClr val="4D4D4D"/>
              </a:solidFill>
            </a:endParaRPr>
          </a:p>
        </p:txBody>
      </p:sp>
      <p:sp>
        <p:nvSpPr>
          <p:cNvPr id="8" name="テキスト ボックス 7"/>
          <p:cNvSpPr txBox="1"/>
          <p:nvPr/>
        </p:nvSpPr>
        <p:spPr>
          <a:xfrm>
            <a:off x="2085236" y="1722935"/>
            <a:ext cx="6510375" cy="1200329"/>
          </a:xfrm>
          <a:prstGeom prst="rect">
            <a:avLst/>
          </a:prstGeom>
          <a:noFill/>
        </p:spPr>
        <p:txBody>
          <a:bodyPr wrap="square" rtlCol="0">
            <a:spAutoFit/>
          </a:bodyPr>
          <a:lstStyle/>
          <a:p>
            <a:pPr marL="285750" indent="-285750">
              <a:buFontTx/>
              <a:buChar char="-"/>
            </a:pPr>
            <a:r>
              <a:rPr kumimoji="1" lang="es-NI" altLang="ja-JP" dirty="0">
                <a:solidFill>
                  <a:srgbClr val="4D4D4D"/>
                </a:solidFill>
              </a:rPr>
              <a:t>Aumento poblacional, volumen de tráfico</a:t>
            </a:r>
          </a:p>
          <a:p>
            <a:pPr marL="285750" indent="-285750">
              <a:buFontTx/>
              <a:buChar char="-"/>
            </a:pPr>
            <a:r>
              <a:rPr kumimoji="1" lang="es-NI" altLang="ja-JP" dirty="0">
                <a:solidFill>
                  <a:srgbClr val="4D4D4D"/>
                </a:solidFill>
              </a:rPr>
              <a:t>Expansión Urbana de baja densidad</a:t>
            </a:r>
          </a:p>
          <a:p>
            <a:pPr marL="285750" indent="-285750">
              <a:buFontTx/>
              <a:buChar char="-"/>
            </a:pPr>
            <a:r>
              <a:rPr kumimoji="1" lang="es-NI" altLang="ja-JP" dirty="0">
                <a:solidFill>
                  <a:srgbClr val="4D4D4D"/>
                </a:solidFill>
              </a:rPr>
              <a:t>Uso ineficiente del Suelo</a:t>
            </a:r>
          </a:p>
          <a:p>
            <a:pPr marL="285750" indent="-285750">
              <a:buFontTx/>
              <a:buChar char="-"/>
            </a:pPr>
            <a:r>
              <a:rPr kumimoji="1" lang="es-NI" altLang="ja-JP" dirty="0">
                <a:solidFill>
                  <a:srgbClr val="4D4D4D"/>
                </a:solidFill>
              </a:rPr>
              <a:t>Escasez de transporte Público</a:t>
            </a:r>
          </a:p>
        </p:txBody>
      </p:sp>
      <p:sp>
        <p:nvSpPr>
          <p:cNvPr id="12" name="テキスト ボックス 11"/>
          <p:cNvSpPr txBox="1"/>
          <p:nvPr/>
        </p:nvSpPr>
        <p:spPr>
          <a:xfrm>
            <a:off x="2323410" y="2922643"/>
            <a:ext cx="5899372" cy="369332"/>
          </a:xfrm>
          <a:prstGeom prst="rect">
            <a:avLst/>
          </a:prstGeom>
          <a:noFill/>
        </p:spPr>
        <p:txBody>
          <a:bodyPr wrap="none" rtlCol="0">
            <a:spAutoFit/>
          </a:bodyPr>
          <a:lstStyle/>
          <a:p>
            <a:r>
              <a:rPr kumimoji="1" lang="es-NI" altLang="ja-JP" u="sng" dirty="0">
                <a:solidFill>
                  <a:srgbClr val="0071BC"/>
                </a:solidFill>
              </a:rPr>
              <a:t>Necesidad del Plan Maestro de Desarrollo Urbano</a:t>
            </a:r>
          </a:p>
        </p:txBody>
      </p:sp>
      <p:sp>
        <p:nvSpPr>
          <p:cNvPr id="13" name="テキスト ボックス 12"/>
          <p:cNvSpPr txBox="1"/>
          <p:nvPr/>
        </p:nvSpPr>
        <p:spPr>
          <a:xfrm>
            <a:off x="1514260" y="3630642"/>
            <a:ext cx="3655553"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Objetivos del Proyecto</a:t>
            </a:r>
          </a:p>
        </p:txBody>
      </p:sp>
      <p:sp>
        <p:nvSpPr>
          <p:cNvPr id="15" name="テキスト ボックス 14"/>
          <p:cNvSpPr txBox="1"/>
          <p:nvPr/>
        </p:nvSpPr>
        <p:spPr>
          <a:xfrm>
            <a:off x="1997893" y="4152397"/>
            <a:ext cx="8468444" cy="646331"/>
          </a:xfrm>
          <a:prstGeom prst="rect">
            <a:avLst/>
          </a:prstGeom>
          <a:noFill/>
        </p:spPr>
        <p:txBody>
          <a:bodyPr wrap="square" rtlCol="0">
            <a:spAutoFit/>
          </a:bodyPr>
          <a:lstStyle/>
          <a:p>
            <a:pPr marL="285750" indent="-285750">
              <a:buFontTx/>
              <a:buChar char="-"/>
            </a:pPr>
            <a:r>
              <a:rPr kumimoji="1" lang="es-NI" altLang="ja-JP" b="1" u="sng" dirty="0">
                <a:solidFill>
                  <a:srgbClr val="4D4D4D"/>
                </a:solidFill>
              </a:rPr>
              <a:t>Propuesta del Plan Maestro para el Desarrollo Urbano del Municipio de Managua con año meta del</a:t>
            </a:r>
            <a:r>
              <a:rPr kumimoji="1" lang="en-US" altLang="ja-JP" b="1" u="sng" dirty="0">
                <a:solidFill>
                  <a:srgbClr val="4D4D4D"/>
                </a:solidFill>
              </a:rPr>
              <a:t> 2040</a:t>
            </a:r>
          </a:p>
        </p:txBody>
      </p:sp>
      <p:sp>
        <p:nvSpPr>
          <p:cNvPr id="16" name="テキスト ボックス 15"/>
          <p:cNvSpPr txBox="1"/>
          <p:nvPr/>
        </p:nvSpPr>
        <p:spPr>
          <a:xfrm>
            <a:off x="1993810" y="4903893"/>
            <a:ext cx="8468444" cy="923330"/>
          </a:xfrm>
          <a:prstGeom prst="rect">
            <a:avLst/>
          </a:prstGeom>
          <a:noFill/>
        </p:spPr>
        <p:txBody>
          <a:bodyPr wrap="square" rtlCol="0">
            <a:spAutoFit/>
          </a:bodyPr>
          <a:lstStyle/>
          <a:p>
            <a:pPr marL="285750" indent="-285750">
              <a:buFontTx/>
              <a:buChar char="-"/>
            </a:pPr>
            <a:r>
              <a:rPr kumimoji="1" lang="es-NI" altLang="ja-JP" b="1" u="sng" dirty="0">
                <a:solidFill>
                  <a:srgbClr val="4D4D4D"/>
                </a:solidFill>
              </a:rPr>
              <a:t>Desarrollo de las Capacidades Institucional de las Organizaciones relacionadas a la Planificación Urbana de la ciudad de Managua</a:t>
            </a:r>
          </a:p>
        </p:txBody>
      </p:sp>
      <p:pic>
        <p:nvPicPr>
          <p:cNvPr id="11" name="図 10"/>
          <p:cNvPicPr>
            <a:picLocks noChangeAspect="1"/>
          </p:cNvPicPr>
          <p:nvPr/>
        </p:nvPicPr>
        <p:blipFill>
          <a:blip r:embed="rId2"/>
          <a:stretch>
            <a:fillRect/>
          </a:stretch>
        </p:blipFill>
        <p:spPr>
          <a:xfrm>
            <a:off x="9388298" y="667338"/>
            <a:ext cx="1073956" cy="1292774"/>
          </a:xfrm>
          <a:prstGeom prst="rect">
            <a:avLst/>
          </a:prstGeom>
        </p:spPr>
      </p:pic>
      <p:pic>
        <p:nvPicPr>
          <p:cNvPr id="14" name="図 13"/>
          <p:cNvPicPr>
            <a:picLocks noChangeAspect="1"/>
          </p:cNvPicPr>
          <p:nvPr/>
        </p:nvPicPr>
        <p:blipFill>
          <a:blip r:embed="rId3"/>
          <a:stretch>
            <a:fillRect/>
          </a:stretch>
        </p:blipFill>
        <p:spPr>
          <a:xfrm>
            <a:off x="10765906" y="828668"/>
            <a:ext cx="1167897" cy="1051107"/>
          </a:xfrm>
          <a:prstGeom prst="rect">
            <a:avLst/>
          </a:prstGeom>
        </p:spPr>
      </p:pic>
    </p:spTree>
    <p:extLst>
      <p:ext uri="{BB962C8B-B14F-4D97-AF65-F5344CB8AC3E}">
        <p14:creationId xmlns:p14="http://schemas.microsoft.com/office/powerpoint/2010/main" val="1342738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B3508C7-2FE0-4945-9CBD-863E05F850D2}" type="slidenum">
              <a:rPr lang="en-US" altLang="ja-JP" smtClean="0"/>
              <a:pPr/>
              <a:t>3</a:t>
            </a:fld>
            <a:endParaRPr lang="en-US" altLang="ja-JP" dirty="0"/>
          </a:p>
        </p:txBody>
      </p:sp>
      <p:sp>
        <p:nvSpPr>
          <p:cNvPr id="17" name="テキスト ボックス 16"/>
          <p:cNvSpPr txBox="1"/>
          <p:nvPr/>
        </p:nvSpPr>
        <p:spPr>
          <a:xfrm>
            <a:off x="1150286" y="563034"/>
            <a:ext cx="2821478"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Área de Proyecto</a:t>
            </a:r>
          </a:p>
        </p:txBody>
      </p:sp>
      <p:pic>
        <p:nvPicPr>
          <p:cNvPr id="6" name="図 5"/>
          <p:cNvPicPr>
            <a:picLocks noChangeAspect="1"/>
          </p:cNvPicPr>
          <p:nvPr/>
        </p:nvPicPr>
        <p:blipFill rotWithShape="1">
          <a:blip r:embed="rId3"/>
          <a:srcRect b="17305"/>
          <a:stretch/>
        </p:blipFill>
        <p:spPr>
          <a:xfrm>
            <a:off x="1304219" y="1172432"/>
            <a:ext cx="9463808" cy="5665024"/>
          </a:xfrm>
          <a:prstGeom prst="rect">
            <a:avLst/>
          </a:prstGeom>
        </p:spPr>
      </p:pic>
      <p:sp>
        <p:nvSpPr>
          <p:cNvPr id="7" name="タイトル 3"/>
          <p:cNvSpPr>
            <a:spLocks noGrp="1"/>
          </p:cNvSpPr>
          <p:nvPr>
            <p:ph type="title"/>
          </p:nvPr>
        </p:nvSpPr>
        <p:spPr>
          <a:xfrm>
            <a:off x="1415480" y="152636"/>
            <a:ext cx="9361040" cy="396044"/>
          </a:xfrm>
        </p:spPr>
        <p:txBody>
          <a:bodyPr/>
          <a:lstStyle/>
          <a:p>
            <a:r>
              <a:rPr kumimoji="1" lang="es-NI" altLang="ja-JP" dirty="0"/>
              <a:t>1. Introducción</a:t>
            </a:r>
          </a:p>
        </p:txBody>
      </p:sp>
      <p:pic>
        <p:nvPicPr>
          <p:cNvPr id="8" name="図 8"/>
          <p:cNvPicPr>
            <a:picLocks noChangeAspect="1"/>
          </p:cNvPicPr>
          <p:nvPr/>
        </p:nvPicPr>
        <p:blipFill>
          <a:blip r:embed="rId4"/>
          <a:stretch>
            <a:fillRect/>
          </a:stretch>
        </p:blipFill>
        <p:spPr>
          <a:xfrm>
            <a:off x="10776520" y="796075"/>
            <a:ext cx="625308" cy="752714"/>
          </a:xfrm>
          <a:prstGeom prst="rect">
            <a:avLst/>
          </a:prstGeom>
        </p:spPr>
      </p:pic>
      <p:pic>
        <p:nvPicPr>
          <p:cNvPr id="9" name="図 7"/>
          <p:cNvPicPr>
            <a:picLocks noChangeAspect="1"/>
          </p:cNvPicPr>
          <p:nvPr/>
        </p:nvPicPr>
        <p:blipFill>
          <a:blip r:embed="rId5"/>
          <a:stretch>
            <a:fillRect/>
          </a:stretch>
        </p:blipFill>
        <p:spPr>
          <a:xfrm>
            <a:off x="11410321" y="796075"/>
            <a:ext cx="629477" cy="566529"/>
          </a:xfrm>
          <a:prstGeom prst="rect">
            <a:avLst/>
          </a:prstGeom>
        </p:spPr>
      </p:pic>
    </p:spTree>
    <p:extLst>
      <p:ext uri="{BB962C8B-B14F-4D97-AF65-F5344CB8AC3E}">
        <p14:creationId xmlns:p14="http://schemas.microsoft.com/office/powerpoint/2010/main" val="197356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2</a:t>
            </a:r>
            <a:r>
              <a:rPr lang="es-NI" altLang="ja-JP" dirty="0"/>
              <a:t>. Implementación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4</a:t>
            </a:fld>
            <a:endParaRPr lang="en-US" altLang="ja-JP" dirty="0"/>
          </a:p>
        </p:txBody>
      </p:sp>
      <p:sp>
        <p:nvSpPr>
          <p:cNvPr id="6" name="テキスト ボックス 5"/>
          <p:cNvSpPr txBox="1"/>
          <p:nvPr/>
        </p:nvSpPr>
        <p:spPr>
          <a:xfrm>
            <a:off x="1148585" y="679355"/>
            <a:ext cx="3821111"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Cronograma de Trabajo</a:t>
            </a:r>
          </a:p>
        </p:txBody>
      </p:sp>
      <p:sp>
        <p:nvSpPr>
          <p:cNvPr id="8" name="テキスト ボックス 7"/>
          <p:cNvSpPr txBox="1"/>
          <p:nvPr/>
        </p:nvSpPr>
        <p:spPr>
          <a:xfrm>
            <a:off x="1271465" y="1137518"/>
            <a:ext cx="9505056" cy="369332"/>
          </a:xfrm>
          <a:prstGeom prst="rect">
            <a:avLst/>
          </a:prstGeom>
          <a:noFill/>
        </p:spPr>
        <p:txBody>
          <a:bodyPr wrap="square" rtlCol="0">
            <a:spAutoFit/>
          </a:bodyPr>
          <a:lstStyle/>
          <a:p>
            <a:r>
              <a:rPr kumimoji="1" lang="es-NI" altLang="ja-JP" dirty="0">
                <a:solidFill>
                  <a:srgbClr val="4D4D4D"/>
                </a:solidFill>
              </a:rPr>
              <a:t>El período completo del Proyecto es Aproximadamente 18 meses.</a:t>
            </a:r>
          </a:p>
        </p:txBody>
      </p:sp>
      <p:pic>
        <p:nvPicPr>
          <p:cNvPr id="9" name="図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736813"/>
            <a:ext cx="10509464" cy="48554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8"/>
          <p:cNvPicPr>
            <a:picLocks noChangeAspect="1"/>
          </p:cNvPicPr>
          <p:nvPr/>
        </p:nvPicPr>
        <p:blipFill>
          <a:blip r:embed="rId3"/>
          <a:stretch>
            <a:fillRect/>
          </a:stretch>
        </p:blipFill>
        <p:spPr>
          <a:xfrm>
            <a:off x="10776521" y="607697"/>
            <a:ext cx="625308" cy="752714"/>
          </a:xfrm>
          <a:prstGeom prst="rect">
            <a:avLst/>
          </a:prstGeom>
        </p:spPr>
      </p:pic>
      <p:pic>
        <p:nvPicPr>
          <p:cNvPr id="2" name="Imagen 1"/>
          <p:cNvPicPr>
            <a:picLocks noChangeAspect="1"/>
          </p:cNvPicPr>
          <p:nvPr/>
        </p:nvPicPr>
        <p:blipFill>
          <a:blip r:embed="rId4"/>
          <a:stretch>
            <a:fillRect/>
          </a:stretch>
        </p:blipFill>
        <p:spPr>
          <a:xfrm>
            <a:off x="11401829" y="707291"/>
            <a:ext cx="627942" cy="560881"/>
          </a:xfrm>
          <a:prstGeom prst="rect">
            <a:avLst/>
          </a:prstGeom>
        </p:spPr>
      </p:pic>
    </p:spTree>
    <p:extLst>
      <p:ext uri="{BB962C8B-B14F-4D97-AF65-F5344CB8AC3E}">
        <p14:creationId xmlns:p14="http://schemas.microsoft.com/office/powerpoint/2010/main" val="2294142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2</a:t>
            </a:r>
            <a:r>
              <a:rPr lang="es-NI" altLang="ja-JP" dirty="0"/>
              <a:t>. Implementación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5</a:t>
            </a:fld>
            <a:endParaRPr lang="en-US" altLang="ja-JP" dirty="0"/>
          </a:p>
        </p:txBody>
      </p:sp>
      <p:sp>
        <p:nvSpPr>
          <p:cNvPr id="6" name="テキスト ボックス 5"/>
          <p:cNvSpPr txBox="1"/>
          <p:nvPr/>
        </p:nvSpPr>
        <p:spPr>
          <a:xfrm>
            <a:off x="1349945" y="652821"/>
            <a:ext cx="4203267"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Organización del Proyecto</a:t>
            </a:r>
          </a:p>
        </p:txBody>
      </p:sp>
      <p:pic>
        <p:nvPicPr>
          <p:cNvPr id="7" name="図 6"/>
          <p:cNvPicPr>
            <a:picLocks noChangeAspect="1"/>
          </p:cNvPicPr>
          <p:nvPr/>
        </p:nvPicPr>
        <p:blipFill>
          <a:blip r:embed="rId2"/>
          <a:stretch>
            <a:fillRect/>
          </a:stretch>
        </p:blipFill>
        <p:spPr>
          <a:xfrm>
            <a:off x="1373292" y="1304764"/>
            <a:ext cx="9367224" cy="5004556"/>
          </a:xfrm>
          <a:prstGeom prst="rect">
            <a:avLst/>
          </a:prstGeom>
        </p:spPr>
      </p:pic>
      <p:pic>
        <p:nvPicPr>
          <p:cNvPr id="8" name="図 8"/>
          <p:cNvPicPr>
            <a:picLocks noChangeAspect="1"/>
          </p:cNvPicPr>
          <p:nvPr/>
        </p:nvPicPr>
        <p:blipFill>
          <a:blip r:embed="rId3"/>
          <a:stretch>
            <a:fillRect/>
          </a:stretch>
        </p:blipFill>
        <p:spPr>
          <a:xfrm>
            <a:off x="10969747" y="669452"/>
            <a:ext cx="527778" cy="635312"/>
          </a:xfrm>
          <a:prstGeom prst="rect">
            <a:avLst/>
          </a:prstGeom>
        </p:spPr>
      </p:pic>
      <p:pic>
        <p:nvPicPr>
          <p:cNvPr id="9" name="図 7"/>
          <p:cNvPicPr>
            <a:picLocks noChangeAspect="1"/>
          </p:cNvPicPr>
          <p:nvPr/>
        </p:nvPicPr>
        <p:blipFill>
          <a:blip r:embed="rId4"/>
          <a:stretch>
            <a:fillRect/>
          </a:stretch>
        </p:blipFill>
        <p:spPr>
          <a:xfrm>
            <a:off x="11497525" y="703843"/>
            <a:ext cx="629477" cy="566529"/>
          </a:xfrm>
          <a:prstGeom prst="rect">
            <a:avLst/>
          </a:prstGeom>
        </p:spPr>
      </p:pic>
    </p:spTree>
    <p:extLst>
      <p:ext uri="{BB962C8B-B14F-4D97-AF65-F5344CB8AC3E}">
        <p14:creationId xmlns:p14="http://schemas.microsoft.com/office/powerpoint/2010/main" val="330276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2</a:t>
            </a:r>
            <a:r>
              <a:rPr lang="es-NI" altLang="ja-JP" dirty="0"/>
              <a:t>. Implementación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6</a:t>
            </a:fld>
            <a:endParaRPr lang="en-US" altLang="ja-JP" dirty="0"/>
          </a:p>
        </p:txBody>
      </p:sp>
      <p:sp>
        <p:nvSpPr>
          <p:cNvPr id="9" name="テキスト ボックス 8"/>
          <p:cNvSpPr txBox="1"/>
          <p:nvPr/>
        </p:nvSpPr>
        <p:spPr>
          <a:xfrm>
            <a:off x="1154958" y="656692"/>
            <a:ext cx="4292970"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Grupos Técnico de Trabajo</a:t>
            </a:r>
          </a:p>
        </p:txBody>
      </p:sp>
      <p:sp>
        <p:nvSpPr>
          <p:cNvPr id="10" name="テキスト ボックス 9"/>
          <p:cNvSpPr txBox="1"/>
          <p:nvPr/>
        </p:nvSpPr>
        <p:spPr>
          <a:xfrm>
            <a:off x="1405107" y="1240541"/>
            <a:ext cx="9157306" cy="2031325"/>
          </a:xfrm>
          <a:prstGeom prst="rect">
            <a:avLst/>
          </a:prstGeom>
          <a:noFill/>
        </p:spPr>
        <p:txBody>
          <a:bodyPr wrap="square" rtlCol="0">
            <a:spAutoFit/>
          </a:bodyPr>
          <a:lstStyle/>
          <a:p>
            <a:r>
              <a:rPr kumimoji="1" lang="es-NI" altLang="ja-JP" dirty="0">
                <a:solidFill>
                  <a:srgbClr val="4D4D4D"/>
                </a:solidFill>
              </a:rPr>
              <a:t>Grupos Técnicos de Trabajo (en lo sucesivo denominado como “GTT”) se formará con el fin de que trabaje con la misión de JICA diariamente. GTT es el responsable de la información y técnicos, etc. </a:t>
            </a:r>
          </a:p>
          <a:p>
            <a:r>
              <a:rPr kumimoji="1" lang="ja-JP" altLang="en-US" dirty="0">
                <a:solidFill>
                  <a:srgbClr val="4D4D4D"/>
                </a:solidFill>
              </a:rPr>
              <a:t>　 ■ </a:t>
            </a:r>
            <a:r>
              <a:rPr kumimoji="1" lang="es-NI" altLang="ja-JP" dirty="0">
                <a:solidFill>
                  <a:srgbClr val="4D4D4D"/>
                </a:solidFill>
              </a:rPr>
              <a:t>Sincronización del GTT</a:t>
            </a:r>
            <a:r>
              <a:rPr kumimoji="1" lang="ja-JP" altLang="en-US" dirty="0">
                <a:solidFill>
                  <a:srgbClr val="4D4D4D"/>
                </a:solidFill>
              </a:rPr>
              <a:t> </a:t>
            </a:r>
            <a:r>
              <a:rPr kumimoji="1" lang="en-US" altLang="ja-JP" dirty="0">
                <a:solidFill>
                  <a:srgbClr val="4D4D4D"/>
                </a:solidFill>
              </a:rPr>
              <a:t>(</a:t>
            </a:r>
            <a:r>
              <a:rPr kumimoji="1" lang="es-NI" altLang="ja-JP" dirty="0">
                <a:solidFill>
                  <a:srgbClr val="4D4D4D"/>
                </a:solidFill>
              </a:rPr>
              <a:t>referirse a la agenda asignada</a:t>
            </a:r>
            <a:r>
              <a:rPr kumimoji="1" lang="en-US" altLang="ja-JP" dirty="0">
                <a:solidFill>
                  <a:srgbClr val="4D4D4D"/>
                </a:solidFill>
              </a:rPr>
              <a:t>):</a:t>
            </a:r>
            <a:br>
              <a:rPr kumimoji="1" lang="en-US" altLang="ja-JP" dirty="0">
                <a:solidFill>
                  <a:srgbClr val="4D4D4D"/>
                </a:solidFill>
              </a:rPr>
            </a:br>
            <a:r>
              <a:rPr kumimoji="1" lang="en-US" altLang="ja-JP" dirty="0">
                <a:solidFill>
                  <a:srgbClr val="4D4D4D"/>
                </a:solidFill>
              </a:rPr>
              <a:t>                 </a:t>
            </a:r>
            <a:r>
              <a:rPr kumimoji="1" lang="es-NI" altLang="ja-JP" dirty="0">
                <a:solidFill>
                  <a:srgbClr val="4D4D4D"/>
                </a:solidFill>
              </a:rPr>
              <a:t>en función de la asignación </a:t>
            </a:r>
            <a:r>
              <a:rPr kumimoji="1" lang="en-US" altLang="ja-JP" dirty="0">
                <a:solidFill>
                  <a:srgbClr val="4D4D4D"/>
                </a:solidFill>
              </a:rPr>
              <a:t>de los </a:t>
            </a:r>
            <a:r>
              <a:rPr kumimoji="1" lang="es-NI" altLang="ja-JP" dirty="0">
                <a:solidFill>
                  <a:srgbClr val="4D4D4D"/>
                </a:solidFill>
              </a:rPr>
              <a:t>expertos relacionados</a:t>
            </a:r>
          </a:p>
          <a:p>
            <a:r>
              <a:rPr kumimoji="1" lang="en-US" altLang="ja-JP" dirty="0">
                <a:solidFill>
                  <a:srgbClr val="4D4D4D"/>
                </a:solidFill>
              </a:rPr>
              <a:t>El </a:t>
            </a:r>
            <a:r>
              <a:rPr kumimoji="1" lang="en-US" altLang="ja-JP" dirty="0" err="1">
                <a:solidFill>
                  <a:srgbClr val="4D4D4D"/>
                </a:solidFill>
              </a:rPr>
              <a:t>líder</a:t>
            </a:r>
            <a:r>
              <a:rPr kumimoji="1" lang="en-US" altLang="ja-JP" dirty="0">
                <a:solidFill>
                  <a:srgbClr val="4D4D4D"/>
                </a:solidFill>
              </a:rPr>
              <a:t> de </a:t>
            </a:r>
            <a:r>
              <a:rPr kumimoji="1" lang="en-US" altLang="ja-JP" dirty="0" err="1">
                <a:solidFill>
                  <a:srgbClr val="4D4D4D"/>
                </a:solidFill>
              </a:rPr>
              <a:t>cada</a:t>
            </a:r>
            <a:r>
              <a:rPr kumimoji="1" lang="en-US" altLang="ja-JP" dirty="0">
                <a:solidFill>
                  <a:srgbClr val="4D4D4D"/>
                </a:solidFill>
              </a:rPr>
              <a:t> </a:t>
            </a:r>
            <a:r>
              <a:rPr kumimoji="1" lang="en-US" altLang="ja-JP" dirty="0" err="1">
                <a:solidFill>
                  <a:srgbClr val="4D4D4D"/>
                </a:solidFill>
              </a:rPr>
              <a:t>grupo</a:t>
            </a:r>
            <a:r>
              <a:rPr kumimoji="1" lang="en-US" altLang="ja-JP" dirty="0">
                <a:solidFill>
                  <a:srgbClr val="4D4D4D"/>
                </a:solidFill>
              </a:rPr>
              <a:t> de </a:t>
            </a:r>
            <a:r>
              <a:rPr kumimoji="1" lang="en-US" altLang="ja-JP" dirty="0" err="1">
                <a:solidFill>
                  <a:srgbClr val="4D4D4D"/>
                </a:solidFill>
              </a:rPr>
              <a:t>trabajo</a:t>
            </a:r>
            <a:r>
              <a:rPr kumimoji="1" lang="en-US" altLang="ja-JP" dirty="0">
                <a:solidFill>
                  <a:srgbClr val="4D4D4D"/>
                </a:solidFill>
              </a:rPr>
              <a:t> ha </a:t>
            </a:r>
            <a:r>
              <a:rPr kumimoji="1" lang="en-US" altLang="ja-JP" dirty="0" err="1">
                <a:solidFill>
                  <a:srgbClr val="4D4D4D"/>
                </a:solidFill>
              </a:rPr>
              <a:t>sido</a:t>
            </a:r>
            <a:r>
              <a:rPr kumimoji="1" lang="en-US" altLang="ja-JP" dirty="0">
                <a:solidFill>
                  <a:srgbClr val="4D4D4D"/>
                </a:solidFill>
              </a:rPr>
              <a:t> </a:t>
            </a:r>
            <a:r>
              <a:rPr kumimoji="1" lang="en-US" altLang="ja-JP" dirty="0" err="1">
                <a:solidFill>
                  <a:srgbClr val="4D4D4D"/>
                </a:solidFill>
              </a:rPr>
              <a:t>asignado</a:t>
            </a:r>
            <a:r>
              <a:rPr kumimoji="1" lang="en-US" altLang="ja-JP" dirty="0">
                <a:solidFill>
                  <a:srgbClr val="4D4D4D"/>
                </a:solidFill>
              </a:rPr>
              <a:t> </a:t>
            </a:r>
            <a:r>
              <a:rPr kumimoji="1" lang="en-US" altLang="ja-JP" dirty="0" err="1">
                <a:solidFill>
                  <a:srgbClr val="4D4D4D"/>
                </a:solidFill>
              </a:rPr>
              <a:t>por</a:t>
            </a:r>
            <a:r>
              <a:rPr kumimoji="1" lang="en-US" altLang="ja-JP" dirty="0">
                <a:solidFill>
                  <a:srgbClr val="4D4D4D"/>
                </a:solidFill>
              </a:rPr>
              <a:t> ALMA.</a:t>
            </a:r>
          </a:p>
          <a:p>
            <a:endParaRPr kumimoji="1" lang="es-NI" altLang="ja-JP" dirty="0">
              <a:solidFill>
                <a:srgbClr val="4D4D4D"/>
              </a:solidFill>
            </a:endParaRPr>
          </a:p>
        </p:txBody>
      </p:sp>
      <p:pic>
        <p:nvPicPr>
          <p:cNvPr id="8" name="図 7"/>
          <p:cNvPicPr>
            <a:picLocks noChangeAspect="1"/>
          </p:cNvPicPr>
          <p:nvPr/>
        </p:nvPicPr>
        <p:blipFill>
          <a:blip r:embed="rId2"/>
          <a:stretch>
            <a:fillRect/>
          </a:stretch>
        </p:blipFill>
        <p:spPr>
          <a:xfrm>
            <a:off x="1716418" y="2982766"/>
            <a:ext cx="8484039" cy="3794606"/>
          </a:xfrm>
          <a:prstGeom prst="rect">
            <a:avLst/>
          </a:prstGeom>
        </p:spPr>
      </p:pic>
      <p:pic>
        <p:nvPicPr>
          <p:cNvPr id="7" name="図 7"/>
          <p:cNvPicPr>
            <a:picLocks noChangeAspect="1"/>
          </p:cNvPicPr>
          <p:nvPr/>
        </p:nvPicPr>
        <p:blipFill>
          <a:blip r:embed="rId3"/>
          <a:stretch>
            <a:fillRect/>
          </a:stretch>
        </p:blipFill>
        <p:spPr>
          <a:xfrm>
            <a:off x="10575970" y="656692"/>
            <a:ext cx="625308" cy="752714"/>
          </a:xfrm>
          <a:prstGeom prst="rect">
            <a:avLst/>
          </a:prstGeom>
        </p:spPr>
      </p:pic>
      <p:pic>
        <p:nvPicPr>
          <p:cNvPr id="11" name="図 6"/>
          <p:cNvPicPr>
            <a:picLocks noChangeAspect="1"/>
          </p:cNvPicPr>
          <p:nvPr/>
        </p:nvPicPr>
        <p:blipFill>
          <a:blip r:embed="rId4"/>
          <a:stretch>
            <a:fillRect/>
          </a:stretch>
        </p:blipFill>
        <p:spPr>
          <a:xfrm>
            <a:off x="11368893" y="749784"/>
            <a:ext cx="629477" cy="566529"/>
          </a:xfrm>
          <a:prstGeom prst="rect">
            <a:avLst/>
          </a:prstGeom>
        </p:spPr>
      </p:pic>
    </p:spTree>
    <p:extLst>
      <p:ext uri="{BB962C8B-B14F-4D97-AF65-F5344CB8AC3E}">
        <p14:creationId xmlns:p14="http://schemas.microsoft.com/office/powerpoint/2010/main" val="58160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3</a:t>
            </a:r>
            <a:r>
              <a:rPr lang="es-NI" altLang="ja-JP" dirty="0"/>
              <a:t>. 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7</a:t>
            </a:fld>
            <a:endParaRPr lang="en-US" altLang="ja-JP" dirty="0"/>
          </a:p>
        </p:txBody>
      </p:sp>
      <p:sp>
        <p:nvSpPr>
          <p:cNvPr id="6" name="テキスト ボックス 5"/>
          <p:cNvSpPr txBox="1"/>
          <p:nvPr/>
        </p:nvSpPr>
        <p:spPr>
          <a:xfrm>
            <a:off x="373399" y="1943649"/>
            <a:ext cx="10403121" cy="2862322"/>
          </a:xfrm>
          <a:prstGeom prst="rect">
            <a:avLst/>
          </a:prstGeom>
          <a:noFill/>
        </p:spPr>
        <p:txBody>
          <a:bodyPr wrap="square" rtlCol="0">
            <a:spAutoFit/>
          </a:bodyPr>
          <a:lstStyle/>
          <a:p>
            <a:pPr marL="1882775" indent="-1882775">
              <a:spcBef>
                <a:spcPts val="1800"/>
              </a:spcBef>
              <a:spcAft>
                <a:spcPts val="600"/>
              </a:spcAft>
            </a:pPr>
            <a:r>
              <a:rPr kumimoji="1" lang="es-NI" altLang="ja-JP" sz="2000" dirty="0">
                <a:solidFill>
                  <a:srgbClr val="4D4D4D"/>
                </a:solidFill>
                <a:cs typeface="Verdana" pitchFamily="34" charset="0"/>
              </a:rPr>
              <a:t>Enfoque 1: 	Desarrollo urbano sostenible para una ciudad viva y vibrante</a:t>
            </a:r>
          </a:p>
          <a:p>
            <a:pPr marL="1882775" indent="-1882775">
              <a:spcBef>
                <a:spcPts val="1800"/>
              </a:spcBef>
              <a:spcAft>
                <a:spcPts val="600"/>
              </a:spcAft>
            </a:pPr>
            <a:r>
              <a:rPr kumimoji="1" lang="es-NI" altLang="ja-JP" sz="2000" dirty="0">
                <a:solidFill>
                  <a:srgbClr val="4D4D4D"/>
                </a:solidFill>
                <a:cs typeface="Verdana" pitchFamily="34" charset="0"/>
              </a:rPr>
              <a:t>Enfoque 2: 	Planificación Urbana Viable  </a:t>
            </a:r>
          </a:p>
          <a:p>
            <a:pPr marL="1882775" indent="-1882775">
              <a:spcBef>
                <a:spcPts val="1800"/>
              </a:spcBef>
              <a:spcAft>
                <a:spcPts val="600"/>
              </a:spcAft>
            </a:pPr>
            <a:r>
              <a:rPr kumimoji="1" lang="es-NI" altLang="ja-JP" sz="2000" dirty="0">
                <a:solidFill>
                  <a:srgbClr val="4D4D4D"/>
                </a:solidFill>
                <a:cs typeface="Verdana" pitchFamily="34" charset="0"/>
              </a:rPr>
              <a:t>Enfoque 3: 	Modalidad Comprensiva de Transporte   </a:t>
            </a:r>
          </a:p>
          <a:p>
            <a:pPr marL="1882775" indent="-1882775">
              <a:spcBef>
                <a:spcPts val="1800"/>
              </a:spcBef>
              <a:spcAft>
                <a:spcPts val="600"/>
              </a:spcAft>
            </a:pPr>
            <a:r>
              <a:rPr kumimoji="1" lang="es-NI" altLang="ja-JP" sz="2000" dirty="0">
                <a:solidFill>
                  <a:srgbClr val="4D4D4D"/>
                </a:solidFill>
                <a:cs typeface="Verdana" pitchFamily="34" charset="0"/>
              </a:rPr>
              <a:t>Enfoque 4: 	Armonización entre Sostenibilidad Global y Sostenibilidad Local    </a:t>
            </a:r>
          </a:p>
          <a:p>
            <a:pPr marL="1882775" indent="-1882775">
              <a:spcBef>
                <a:spcPts val="1800"/>
              </a:spcBef>
              <a:spcAft>
                <a:spcPts val="600"/>
              </a:spcAft>
            </a:pPr>
            <a:r>
              <a:rPr kumimoji="1" lang="es-NI" altLang="ja-JP" sz="2000" dirty="0">
                <a:solidFill>
                  <a:srgbClr val="4D4D4D"/>
                </a:solidFill>
                <a:cs typeface="Verdana" pitchFamily="34" charset="0"/>
              </a:rPr>
              <a:t>Enfoque 5: 	Ciudad </a:t>
            </a:r>
            <a:r>
              <a:rPr kumimoji="1" lang="es-NI" altLang="ja-JP" sz="2000" dirty="0" err="1">
                <a:solidFill>
                  <a:srgbClr val="4D4D4D"/>
                </a:solidFill>
                <a:cs typeface="Verdana" pitchFamily="34" charset="0"/>
              </a:rPr>
              <a:t>resiliente</a:t>
            </a:r>
            <a:r>
              <a:rPr kumimoji="1" lang="es-NI" altLang="ja-JP" sz="2000" dirty="0">
                <a:solidFill>
                  <a:srgbClr val="4D4D4D"/>
                </a:solidFill>
                <a:cs typeface="Verdana" pitchFamily="34" charset="0"/>
              </a:rPr>
              <a:t>  por uso eficiente de suelos y planificación Vial    </a:t>
            </a:r>
          </a:p>
        </p:txBody>
      </p:sp>
      <p:sp>
        <p:nvSpPr>
          <p:cNvPr id="10" name="テキスト ボックス 9"/>
          <p:cNvSpPr txBox="1"/>
          <p:nvPr/>
        </p:nvSpPr>
        <p:spPr>
          <a:xfrm>
            <a:off x="543776" y="729535"/>
            <a:ext cx="2539478" cy="609398"/>
          </a:xfrm>
          <a:prstGeom prst="rect">
            <a:avLst/>
          </a:prstGeom>
          <a:noFill/>
        </p:spPr>
        <p:txBody>
          <a:bodyPr wrap="none" rtlCol="0">
            <a:spAutoFit/>
          </a:bodyPr>
          <a:lstStyle/>
          <a:p>
            <a:pPr algn="just">
              <a:lnSpc>
                <a:spcPct val="140000"/>
              </a:lnSpc>
              <a:spcBef>
                <a:spcPts val="1800"/>
              </a:spcBef>
              <a:spcAft>
                <a:spcPts val="600"/>
              </a:spcAft>
            </a:pPr>
            <a:r>
              <a:rPr kumimoji="1" lang="es-NI" altLang="ja-JP" sz="2400" dirty="0">
                <a:solidFill>
                  <a:srgbClr val="0071BC"/>
                </a:solidFill>
                <a:cs typeface="Verdana" pitchFamily="34" charset="0"/>
              </a:rPr>
              <a:t>Enfoque Básico</a:t>
            </a:r>
          </a:p>
        </p:txBody>
      </p:sp>
      <p:sp>
        <p:nvSpPr>
          <p:cNvPr id="12" name="テキスト ボックス 11"/>
          <p:cNvSpPr txBox="1"/>
          <p:nvPr/>
        </p:nvSpPr>
        <p:spPr>
          <a:xfrm>
            <a:off x="335360" y="1361770"/>
            <a:ext cx="9157306" cy="369332"/>
          </a:xfrm>
          <a:prstGeom prst="rect">
            <a:avLst/>
          </a:prstGeom>
          <a:noFill/>
        </p:spPr>
        <p:txBody>
          <a:bodyPr wrap="square" rtlCol="0">
            <a:spAutoFit/>
          </a:bodyPr>
          <a:lstStyle/>
          <a:p>
            <a:r>
              <a:rPr kumimoji="1" lang="es-NI" altLang="ja-JP" dirty="0">
                <a:solidFill>
                  <a:srgbClr val="4D4D4D"/>
                </a:solidFill>
              </a:rPr>
              <a:t>Cinco enfoques técnicos se implementan en el Proyecto:</a:t>
            </a:r>
          </a:p>
        </p:txBody>
      </p:sp>
      <p:pic>
        <p:nvPicPr>
          <p:cNvPr id="7" name="図 7"/>
          <p:cNvPicPr>
            <a:picLocks noChangeAspect="1"/>
          </p:cNvPicPr>
          <p:nvPr/>
        </p:nvPicPr>
        <p:blipFill>
          <a:blip r:embed="rId2"/>
          <a:stretch>
            <a:fillRect/>
          </a:stretch>
        </p:blipFill>
        <p:spPr>
          <a:xfrm>
            <a:off x="10776520" y="676831"/>
            <a:ext cx="625308" cy="752714"/>
          </a:xfrm>
          <a:prstGeom prst="rect">
            <a:avLst/>
          </a:prstGeom>
        </p:spPr>
      </p:pic>
      <p:pic>
        <p:nvPicPr>
          <p:cNvPr id="2" name="Imagen 1"/>
          <p:cNvPicPr>
            <a:picLocks noChangeAspect="1"/>
          </p:cNvPicPr>
          <p:nvPr/>
        </p:nvPicPr>
        <p:blipFill>
          <a:blip r:embed="rId3"/>
          <a:stretch>
            <a:fillRect/>
          </a:stretch>
        </p:blipFill>
        <p:spPr>
          <a:xfrm>
            <a:off x="11364331" y="750746"/>
            <a:ext cx="634039" cy="566977"/>
          </a:xfrm>
          <a:prstGeom prst="rect">
            <a:avLst/>
          </a:prstGeom>
        </p:spPr>
      </p:pic>
    </p:spTree>
    <p:extLst>
      <p:ext uri="{BB962C8B-B14F-4D97-AF65-F5344CB8AC3E}">
        <p14:creationId xmlns:p14="http://schemas.microsoft.com/office/powerpoint/2010/main" val="2977924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3</a:t>
            </a:r>
            <a:r>
              <a:rPr lang="en-US" altLang="ja-JP" dirty="0"/>
              <a:t>.</a:t>
            </a:r>
            <a:r>
              <a:rPr lang="es-NI" altLang="ja-JP" dirty="0"/>
              <a:t> 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8</a:t>
            </a:fld>
            <a:endParaRPr lang="en-US" altLang="ja-JP" dirty="0"/>
          </a:p>
        </p:txBody>
      </p:sp>
      <p:pic>
        <p:nvPicPr>
          <p:cNvPr id="5" name="図 4"/>
          <p:cNvPicPr>
            <a:picLocks noChangeAspect="1"/>
          </p:cNvPicPr>
          <p:nvPr/>
        </p:nvPicPr>
        <p:blipFill>
          <a:blip r:embed="rId2"/>
          <a:stretch>
            <a:fillRect/>
          </a:stretch>
        </p:blipFill>
        <p:spPr>
          <a:xfrm>
            <a:off x="335360" y="887505"/>
            <a:ext cx="10391646" cy="5704763"/>
          </a:xfrm>
          <a:prstGeom prst="rect">
            <a:avLst/>
          </a:prstGeom>
        </p:spPr>
      </p:pic>
      <p:pic>
        <p:nvPicPr>
          <p:cNvPr id="2" name="Imagen 1"/>
          <p:cNvPicPr>
            <a:picLocks noChangeAspect="1"/>
          </p:cNvPicPr>
          <p:nvPr/>
        </p:nvPicPr>
        <p:blipFill>
          <a:blip r:embed="rId3"/>
          <a:stretch>
            <a:fillRect/>
          </a:stretch>
        </p:blipFill>
        <p:spPr>
          <a:xfrm>
            <a:off x="10727006" y="796056"/>
            <a:ext cx="627942" cy="749873"/>
          </a:xfrm>
          <a:prstGeom prst="rect">
            <a:avLst/>
          </a:prstGeom>
        </p:spPr>
      </p:pic>
      <p:pic>
        <p:nvPicPr>
          <p:cNvPr id="6" name="Imagen 5"/>
          <p:cNvPicPr>
            <a:picLocks noChangeAspect="1"/>
          </p:cNvPicPr>
          <p:nvPr/>
        </p:nvPicPr>
        <p:blipFill>
          <a:blip r:embed="rId4"/>
          <a:stretch>
            <a:fillRect/>
          </a:stretch>
        </p:blipFill>
        <p:spPr>
          <a:xfrm>
            <a:off x="11539620" y="887505"/>
            <a:ext cx="634039" cy="566977"/>
          </a:xfrm>
          <a:prstGeom prst="rect">
            <a:avLst/>
          </a:prstGeom>
        </p:spPr>
      </p:pic>
    </p:spTree>
    <p:extLst>
      <p:ext uri="{BB962C8B-B14F-4D97-AF65-F5344CB8AC3E}">
        <p14:creationId xmlns:p14="http://schemas.microsoft.com/office/powerpoint/2010/main" val="178663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s-NI" altLang="ja-JP" dirty="0"/>
              <a:t>3</a:t>
            </a:r>
            <a:r>
              <a:rPr lang="es-NI" altLang="ja-JP" dirty="0"/>
              <a:t>. Enfoque Básico del Proyecto</a:t>
            </a:r>
            <a:endParaRPr kumimoji="1" lang="es-NI" altLang="ja-JP" dirty="0"/>
          </a:p>
        </p:txBody>
      </p:sp>
      <p:sp>
        <p:nvSpPr>
          <p:cNvPr id="3" name="Slide Number Placeholder 2"/>
          <p:cNvSpPr>
            <a:spLocks noGrp="1"/>
          </p:cNvSpPr>
          <p:nvPr>
            <p:ph type="sldNum" sz="quarter" idx="4"/>
          </p:nvPr>
        </p:nvSpPr>
        <p:spPr/>
        <p:txBody>
          <a:bodyPr/>
          <a:lstStyle/>
          <a:p>
            <a:fld id="{FB3508C7-2FE0-4945-9CBD-863E05F850D2}" type="slidenum">
              <a:rPr lang="en-US" altLang="ja-JP" smtClean="0"/>
              <a:pPr/>
              <a:t>9</a:t>
            </a:fld>
            <a:endParaRPr lang="en-US" altLang="ja-JP" dirty="0"/>
          </a:p>
        </p:txBody>
      </p:sp>
      <p:sp>
        <p:nvSpPr>
          <p:cNvPr id="6" name="テキスト ボックス 5"/>
          <p:cNvSpPr txBox="1"/>
          <p:nvPr/>
        </p:nvSpPr>
        <p:spPr>
          <a:xfrm>
            <a:off x="289897" y="787740"/>
            <a:ext cx="9479837" cy="523220"/>
          </a:xfrm>
          <a:prstGeom prst="rect">
            <a:avLst/>
          </a:prstGeom>
          <a:noFill/>
        </p:spPr>
        <p:txBody>
          <a:bodyPr wrap="square" rtlCol="0">
            <a:spAutoFit/>
          </a:bodyPr>
          <a:lstStyle/>
          <a:p>
            <a:pPr algn="just">
              <a:lnSpc>
                <a:spcPct val="140000"/>
              </a:lnSpc>
              <a:spcBef>
                <a:spcPts val="1800"/>
              </a:spcBef>
              <a:spcAft>
                <a:spcPts val="600"/>
              </a:spcAft>
            </a:pPr>
            <a:r>
              <a:rPr kumimoji="1" lang="es-NI" altLang="ja-JP" sz="2000" dirty="0">
                <a:solidFill>
                  <a:srgbClr val="0071BC"/>
                </a:solidFill>
                <a:cs typeface="Verdana" pitchFamily="34" charset="0"/>
              </a:rPr>
              <a:t>Enfoque 1: </a:t>
            </a:r>
            <a:r>
              <a:rPr kumimoji="1" lang="es-NI" altLang="ja-JP" sz="1900" dirty="0">
                <a:solidFill>
                  <a:srgbClr val="0071BC"/>
                </a:solidFill>
                <a:cs typeface="Verdana" pitchFamily="34" charset="0"/>
              </a:rPr>
              <a:t>Desarrollo Urbano Sostenible para una Ciudad viva y vibrante </a:t>
            </a:r>
          </a:p>
        </p:txBody>
      </p:sp>
      <p:sp>
        <p:nvSpPr>
          <p:cNvPr id="8" name="テキスト ボックス 7"/>
          <p:cNvSpPr txBox="1"/>
          <p:nvPr/>
        </p:nvSpPr>
        <p:spPr>
          <a:xfrm>
            <a:off x="451162" y="1298328"/>
            <a:ext cx="9157306" cy="400110"/>
          </a:xfrm>
          <a:prstGeom prst="rect">
            <a:avLst/>
          </a:prstGeom>
          <a:noFill/>
        </p:spPr>
        <p:txBody>
          <a:bodyPr wrap="square" rtlCol="0">
            <a:spAutoFit/>
          </a:bodyPr>
          <a:lstStyle/>
          <a:p>
            <a:r>
              <a:rPr kumimoji="1" lang="es-NI" altLang="ja-JP" sz="2000" dirty="0">
                <a:solidFill>
                  <a:srgbClr val="4D4D4D"/>
                </a:solidFill>
              </a:rPr>
              <a:t>1. Crear una ciudad Sostenible</a:t>
            </a:r>
          </a:p>
        </p:txBody>
      </p:sp>
      <p:sp>
        <p:nvSpPr>
          <p:cNvPr id="9" name="テキスト ボックス 8"/>
          <p:cNvSpPr txBox="1"/>
          <p:nvPr/>
        </p:nvSpPr>
        <p:spPr>
          <a:xfrm>
            <a:off x="231012" y="3044971"/>
            <a:ext cx="9157306" cy="400110"/>
          </a:xfrm>
          <a:prstGeom prst="rect">
            <a:avLst/>
          </a:prstGeom>
          <a:noFill/>
        </p:spPr>
        <p:txBody>
          <a:bodyPr wrap="square" rtlCol="0">
            <a:spAutoFit/>
          </a:bodyPr>
          <a:lstStyle/>
          <a:p>
            <a:r>
              <a:rPr kumimoji="1" lang="es-NI" altLang="ja-JP" sz="2000" dirty="0">
                <a:solidFill>
                  <a:srgbClr val="4D4D4D"/>
                </a:solidFill>
              </a:rPr>
              <a:t>2. </a:t>
            </a:r>
            <a:r>
              <a:rPr kumimoji="1" lang="es-NI" altLang="ja-JP" sz="1900" dirty="0">
                <a:solidFill>
                  <a:srgbClr val="4D4D4D"/>
                </a:solidFill>
              </a:rPr>
              <a:t>Crear una ciudad económicamente activa y auténticamente atractiva</a:t>
            </a:r>
          </a:p>
        </p:txBody>
      </p:sp>
      <p:sp>
        <p:nvSpPr>
          <p:cNvPr id="11" name="テキスト ボックス 10"/>
          <p:cNvSpPr txBox="1"/>
          <p:nvPr/>
        </p:nvSpPr>
        <p:spPr>
          <a:xfrm>
            <a:off x="335360" y="1755359"/>
            <a:ext cx="9157306" cy="1200329"/>
          </a:xfrm>
          <a:prstGeom prst="rect">
            <a:avLst/>
          </a:prstGeom>
          <a:noFill/>
        </p:spPr>
        <p:txBody>
          <a:bodyPr wrap="square" rtlCol="0">
            <a:spAutoFit/>
          </a:bodyPr>
          <a:lstStyle/>
          <a:p>
            <a:pPr marL="285750" indent="-285750">
              <a:buFontTx/>
              <a:buChar char="-"/>
            </a:pPr>
            <a:r>
              <a:rPr kumimoji="1" lang="es-NI" altLang="ja-JP" dirty="0">
                <a:solidFill>
                  <a:srgbClr val="4D4D4D"/>
                </a:solidFill>
              </a:rPr>
              <a:t>Considerar estrategias para desarrollo sostenible con un crecimiento constante de Managua y en armonía con el medio ambiente.</a:t>
            </a:r>
          </a:p>
          <a:p>
            <a:pPr marL="285750" indent="-285750">
              <a:buFontTx/>
              <a:buChar char="-"/>
            </a:pPr>
            <a:r>
              <a:rPr kumimoji="1" lang="es-NI" altLang="ja-JP" dirty="0">
                <a:solidFill>
                  <a:srgbClr val="4D4D4D"/>
                </a:solidFill>
              </a:rPr>
              <a:t>Considerar una estructura urbana que contribuya al desarrollo del futuro y visión de la ciudad de Managua </a:t>
            </a:r>
          </a:p>
        </p:txBody>
      </p:sp>
      <p:sp>
        <p:nvSpPr>
          <p:cNvPr id="13" name="テキスト ボックス 12"/>
          <p:cNvSpPr txBox="1"/>
          <p:nvPr/>
        </p:nvSpPr>
        <p:spPr>
          <a:xfrm>
            <a:off x="-3736" y="3534878"/>
            <a:ext cx="9157306" cy="923330"/>
          </a:xfrm>
          <a:prstGeom prst="rect">
            <a:avLst/>
          </a:prstGeom>
          <a:noFill/>
        </p:spPr>
        <p:txBody>
          <a:bodyPr wrap="square" rtlCol="0">
            <a:spAutoFit/>
          </a:bodyPr>
          <a:lstStyle/>
          <a:p>
            <a:pPr marL="285750" indent="-285750">
              <a:buFontTx/>
              <a:buChar char="-"/>
            </a:pPr>
            <a:r>
              <a:rPr kumimoji="1" lang="es-NI" altLang="ja-JP" dirty="0">
                <a:solidFill>
                  <a:srgbClr val="4D4D4D"/>
                </a:solidFill>
              </a:rPr>
              <a:t>En el Futuro proponer un concepto para la ciudad</a:t>
            </a:r>
          </a:p>
          <a:p>
            <a:pPr marL="285750" indent="-285750">
              <a:buFontTx/>
              <a:buChar char="-"/>
            </a:pPr>
            <a:r>
              <a:rPr kumimoji="1" lang="es-NI" altLang="ja-JP" dirty="0">
                <a:solidFill>
                  <a:srgbClr val="4D4D4D"/>
                </a:solidFill>
              </a:rPr>
              <a:t>Utilizar Patrimonio histórico y abundantes recursos naturales/ medioambiente natural </a:t>
            </a:r>
          </a:p>
        </p:txBody>
      </p:sp>
      <p:graphicFrame>
        <p:nvGraphicFramePr>
          <p:cNvPr id="7" name="表 6"/>
          <p:cNvGraphicFramePr>
            <a:graphicFrameLocks noGrp="1"/>
          </p:cNvGraphicFramePr>
          <p:nvPr>
            <p:extLst>
              <p:ext uri="{D42A27DB-BD31-4B8C-83A1-F6EECF244321}">
                <p14:modId xmlns:p14="http://schemas.microsoft.com/office/powerpoint/2010/main" val="3571350362"/>
              </p:ext>
            </p:extLst>
          </p:nvPr>
        </p:nvGraphicFramePr>
        <p:xfrm>
          <a:off x="395499" y="4454770"/>
          <a:ext cx="10131824" cy="2166575"/>
        </p:xfrm>
        <a:graphic>
          <a:graphicData uri="http://schemas.openxmlformats.org/drawingml/2006/table">
            <a:tbl>
              <a:tblPr firstRow="1" bandRow="1">
                <a:tableStyleId>{6E25E649-3F16-4E02-A733-19D2CDBF48F0}</a:tableStyleId>
              </a:tblPr>
              <a:tblGrid>
                <a:gridCol w="1344439">
                  <a:extLst>
                    <a:ext uri="{9D8B030D-6E8A-4147-A177-3AD203B41FA5}">
                      <a16:colId xmlns:a16="http://schemas.microsoft.com/office/drawing/2014/main" xmlns="" val="20000"/>
                    </a:ext>
                  </a:extLst>
                </a:gridCol>
                <a:gridCol w="4215385">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tblGrid>
              <a:tr h="2166575">
                <a:tc>
                  <a:txBody>
                    <a:bodyPr/>
                    <a:lstStyle/>
                    <a:p>
                      <a:r>
                        <a:rPr kumimoji="1" lang="es-NI" altLang="ja-JP" sz="1600" noProof="0" dirty="0">
                          <a:solidFill>
                            <a:schemeClr val="tx1"/>
                          </a:solidFill>
                        </a:rPr>
                        <a:t>Ejemplo de Estructura Urbana en El Futuro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pic>
        <p:nvPicPr>
          <p:cNvPr id="10" name="図 9"/>
          <p:cNvPicPr>
            <a:picLocks noChangeAspect="1"/>
          </p:cNvPicPr>
          <p:nvPr/>
        </p:nvPicPr>
        <p:blipFill rotWithShape="1">
          <a:blip r:embed="rId2"/>
          <a:srcRect l="9566" t="12987" r="12627"/>
          <a:stretch/>
        </p:blipFill>
        <p:spPr>
          <a:xfrm>
            <a:off x="1781908" y="4630065"/>
            <a:ext cx="4133409" cy="1962203"/>
          </a:xfrm>
          <a:prstGeom prst="rect">
            <a:avLst/>
          </a:prstGeom>
        </p:spPr>
      </p:pic>
      <p:pic>
        <p:nvPicPr>
          <p:cNvPr id="14" name="図 13"/>
          <p:cNvPicPr>
            <a:picLocks noChangeAspect="1"/>
          </p:cNvPicPr>
          <p:nvPr/>
        </p:nvPicPr>
        <p:blipFill rotWithShape="1">
          <a:blip r:embed="rId3"/>
          <a:srcRect l="8545" t="11340" r="9184"/>
          <a:stretch/>
        </p:blipFill>
        <p:spPr>
          <a:xfrm>
            <a:off x="5915317" y="4630065"/>
            <a:ext cx="4612006" cy="1956370"/>
          </a:xfrm>
          <a:prstGeom prst="rect">
            <a:avLst/>
          </a:prstGeom>
        </p:spPr>
      </p:pic>
      <p:pic>
        <p:nvPicPr>
          <p:cNvPr id="12" name="図 14"/>
          <p:cNvPicPr>
            <a:picLocks noChangeAspect="1"/>
          </p:cNvPicPr>
          <p:nvPr/>
        </p:nvPicPr>
        <p:blipFill>
          <a:blip r:embed="rId4"/>
          <a:stretch>
            <a:fillRect/>
          </a:stretch>
        </p:blipFill>
        <p:spPr>
          <a:xfrm>
            <a:off x="10575970" y="43986"/>
            <a:ext cx="455649" cy="548487"/>
          </a:xfrm>
          <a:prstGeom prst="rect">
            <a:avLst/>
          </a:prstGeom>
        </p:spPr>
      </p:pic>
      <p:pic>
        <p:nvPicPr>
          <p:cNvPr id="2" name="Imagen 1"/>
          <p:cNvPicPr>
            <a:picLocks noChangeAspect="1"/>
          </p:cNvPicPr>
          <p:nvPr/>
        </p:nvPicPr>
        <p:blipFill>
          <a:blip r:embed="rId5"/>
          <a:stretch>
            <a:fillRect/>
          </a:stretch>
        </p:blipFill>
        <p:spPr>
          <a:xfrm>
            <a:off x="11363538" y="52452"/>
            <a:ext cx="634039" cy="566977"/>
          </a:xfrm>
          <a:prstGeom prst="rect">
            <a:avLst/>
          </a:prstGeom>
        </p:spPr>
      </p:pic>
    </p:spTree>
    <p:extLst>
      <p:ext uri="{BB962C8B-B14F-4D97-AF65-F5344CB8AC3E}">
        <p14:creationId xmlns:p14="http://schemas.microsoft.com/office/powerpoint/2010/main" val="891459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0.xml><?xml version="1.0" encoding="utf-8"?>
<a:theme xmlns:a="http://schemas.openxmlformats.org/drawingml/2006/main" name="9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1.xml><?xml version="1.0" encoding="utf-8"?>
<a:theme xmlns:a="http://schemas.openxmlformats.org/drawingml/2006/main" name="10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2.xml><?xml version="1.0" encoding="utf-8"?>
<a:theme xmlns:a="http://schemas.openxmlformats.org/drawingml/2006/main" name="11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3.xml><?xml version="1.0" encoding="utf-8"?>
<a:theme xmlns:a="http://schemas.openxmlformats.org/drawingml/2006/main" name="12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4.xml><?xml version="1.0" encoding="utf-8"?>
<a:theme xmlns:a="http://schemas.openxmlformats.org/drawingml/2006/main" name="13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5.xml><?xml version="1.0" encoding="utf-8"?>
<a:theme xmlns:a="http://schemas.openxmlformats.org/drawingml/2006/main" name="14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6.xml><?xml version="1.0" encoding="utf-8"?>
<a:theme xmlns:a="http://schemas.openxmlformats.org/drawingml/2006/main" name="15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7.xml><?xml version="1.0" encoding="utf-8"?>
<a:theme xmlns:a="http://schemas.openxmlformats.org/drawingml/2006/main" name="16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8.xml><?xml version="1.0" encoding="utf-8"?>
<a:theme xmlns:a="http://schemas.openxmlformats.org/drawingml/2006/main" name="17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2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4.xml><?xml version="1.0" encoding="utf-8"?>
<a:theme xmlns:a="http://schemas.openxmlformats.org/drawingml/2006/main" name="3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5.xml><?xml version="1.0" encoding="utf-8"?>
<a:theme xmlns:a="http://schemas.openxmlformats.org/drawingml/2006/main" name="4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6.xml><?xml version="1.0" encoding="utf-8"?>
<a:theme xmlns:a="http://schemas.openxmlformats.org/drawingml/2006/main" name="5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7.xml><?xml version="1.0" encoding="utf-8"?>
<a:theme xmlns:a="http://schemas.openxmlformats.org/drawingml/2006/main" name="6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8.xml><?xml version="1.0" encoding="utf-8"?>
<a:theme xmlns:a="http://schemas.openxmlformats.org/drawingml/2006/main" name="7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9.xml><?xml version="1.0" encoding="utf-8"?>
<a:theme xmlns:a="http://schemas.openxmlformats.org/drawingml/2006/main" name="8_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FFFFFF"/>
      </a:accent4>
      <a:accent5>
        <a:srgbClr val="FFFFFF"/>
      </a:accent5>
      <a:accent6>
        <a:srgbClr val="000000"/>
      </a:accent6>
      <a:hlink>
        <a:srgbClr val="FFFF00"/>
      </a:hlink>
      <a:folHlink>
        <a:srgbClr val="FFFF00"/>
      </a:folHlink>
    </a:clrScheme>
    <a:fontScheme name="PowerPoint Design EN">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197</TotalTime>
  <Words>1248</Words>
  <Application>Microsoft Office PowerPoint</Application>
  <PresentationFormat>Personalizado</PresentationFormat>
  <Paragraphs>156</Paragraphs>
  <Slides>17</Slides>
  <Notes>2</Notes>
  <HiddenSlides>0</HiddenSlides>
  <MMClips>0</MMClips>
  <ScaleCrop>false</ScaleCrop>
  <HeadingPairs>
    <vt:vector size="4" baseType="variant">
      <vt:variant>
        <vt:lpstr>Tema</vt:lpstr>
      </vt:variant>
      <vt:variant>
        <vt:i4>18</vt:i4>
      </vt:variant>
      <vt:variant>
        <vt:lpstr>Títulos de diapositiva</vt:lpstr>
      </vt:variant>
      <vt:variant>
        <vt:i4>17</vt:i4>
      </vt:variant>
    </vt:vector>
  </HeadingPairs>
  <TitlesOfParts>
    <vt:vector size="35" baseType="lpstr">
      <vt:lpstr>PowerPoint Design</vt:lpstr>
      <vt:lpstr>1_PowerPoint Design</vt:lpstr>
      <vt:lpstr>2_PowerPoint Design</vt:lpstr>
      <vt:lpstr>3_PowerPoint Design</vt:lpstr>
      <vt:lpstr>4_PowerPoint Design</vt:lpstr>
      <vt:lpstr>5_PowerPoint Design</vt:lpstr>
      <vt:lpstr>6_PowerPoint Design</vt:lpstr>
      <vt:lpstr>7_PowerPoint Design</vt:lpstr>
      <vt:lpstr>8_PowerPoint Design</vt:lpstr>
      <vt:lpstr>9_PowerPoint Design</vt:lpstr>
      <vt:lpstr>10_PowerPoint Design</vt:lpstr>
      <vt:lpstr>11_PowerPoint Design</vt:lpstr>
      <vt:lpstr>12_PowerPoint Design</vt:lpstr>
      <vt:lpstr>13_PowerPoint Design</vt:lpstr>
      <vt:lpstr>14_PowerPoint Design</vt:lpstr>
      <vt:lpstr>15_PowerPoint Design</vt:lpstr>
      <vt:lpstr>16_PowerPoint Design</vt:lpstr>
      <vt:lpstr>17_PowerPoint Design</vt:lpstr>
      <vt:lpstr>Proyecto  “Plan Maestro para el Desarrollo Urbano del Municipio de Managua- PDUM”</vt:lpstr>
      <vt:lpstr>1. Introducción</vt:lpstr>
      <vt:lpstr>1. Introducción</vt:lpstr>
      <vt:lpstr>2. Implementación del Proyecto</vt:lpstr>
      <vt:lpstr>2. Implementación del Proyecto</vt:lpstr>
      <vt:lpstr>2. Implementación del Proyecto</vt:lpstr>
      <vt:lpstr>3. Enfoque Básico del Proyecto</vt:lpstr>
      <vt:lpstr>3. Enfoque Básico del Proyecto</vt:lpstr>
      <vt:lpstr>3. Enfoque Básico del Proyecto</vt:lpstr>
      <vt:lpstr>3. Enfoque Básico del Proyecto</vt:lpstr>
      <vt:lpstr>3. Enfoque Básico del Proyecto</vt:lpstr>
      <vt:lpstr>3. Enfoque Básico del Proyecto</vt:lpstr>
      <vt:lpstr>3. Enfoque Básico del Proyecto</vt:lpstr>
      <vt:lpstr>3. Enfoque Básico del Proyecto</vt:lpstr>
      <vt:lpstr>3. Enfoque Básico del Proyecto</vt:lpstr>
      <vt:lpstr>3. Enfoque Básico del Proyecto</vt:lpstr>
      <vt:lpstr>4. Programa de Trabajo y Metodología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para el Plan Maestro de Desarrollo Urbano de la ciudad de Managua en la República de Nicaragua</dc:title>
  <dc:creator>Francisco Bravo</dc:creator>
  <cp:lastModifiedBy>Zoila Yanira Muller Goff</cp:lastModifiedBy>
  <cp:revision>20</cp:revision>
  <cp:lastPrinted>2016-06-20T21:44:24Z</cp:lastPrinted>
  <dcterms:created xsi:type="dcterms:W3CDTF">2016-06-13T16:03:42Z</dcterms:created>
  <dcterms:modified xsi:type="dcterms:W3CDTF">2017-04-04T17:30:22Z</dcterms:modified>
</cp:coreProperties>
</file>